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05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6" r:id="rId50"/>
    <p:sldId id="303" r:id="rId51"/>
    <p:sldId id="304" r:id="rId52"/>
    <p:sldId id="307" r:id="rId53"/>
    <p:sldId id="308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8" autoAdjust="0"/>
    <p:restoredTop sz="94660"/>
  </p:normalViewPr>
  <p:slideViewPr>
    <p:cSldViewPr>
      <p:cViewPr>
        <p:scale>
          <a:sx n="70" d="100"/>
          <a:sy n="70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1"/>
          <p:cNvCxnSpPr/>
          <p:nvPr/>
        </p:nvCxnSpPr>
        <p:spPr>
          <a:xfrm>
            <a:off x="0" y="3579813"/>
            <a:ext cx="9144000" cy="1587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2"/>
          <p:cNvGrpSpPr>
            <a:grpSpLocks/>
          </p:cNvGrpSpPr>
          <p:nvPr/>
        </p:nvGrpSpPr>
        <p:grpSpPr bwMode="auto">
          <a:xfrm rot="5400000">
            <a:off x="4535487" y="2249488"/>
            <a:ext cx="92075" cy="9124950"/>
            <a:chOff x="0" y="0"/>
            <a:chExt cx="274320" cy="6858000"/>
          </a:xfrm>
        </p:grpSpPr>
        <p:sp>
          <p:nvSpPr>
            <p:cNvPr id="6" name="Rectangle 8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9" name="Rectangle 11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10" name="Rectangle 12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13" name="Rectangle 15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1600"/>
          </a:xfrm>
          <a:noFill/>
          <a:ln>
            <a:noFill/>
          </a:ln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371600"/>
          </a:xfr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08750"/>
            <a:ext cx="21336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A35BD-E55D-406F-B990-499506AEAE69}" type="datetimeFigureOut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5788" y="6508750"/>
            <a:ext cx="28956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75" y="6508750"/>
            <a:ext cx="2130425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6C9CA-4147-40DD-830E-5E037979EE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AE4CD-99AB-4372-AE5A-01AB30D404C3}" type="datetimeFigureOut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52ECE-992E-4588-A08C-47C1417C7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600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588" y="1752600"/>
            <a:ext cx="5078412" cy="437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5C43E-03E9-4AD2-A543-D4A7382D161F}" type="datetimeFigureOut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B13D3-4AD5-4530-9CD2-B4EB1FA7B9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907D4-EEBE-49BA-BDE8-FA974D13B901}" type="datetimeFigureOut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09DE3-4646-4635-988F-17A074CC84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22388" y="4419600"/>
            <a:ext cx="7315200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621" y="2981324"/>
            <a:ext cx="7168179" cy="1371600"/>
          </a:xfrm>
        </p:spPr>
        <p:txBody>
          <a:bodyPr anchor="b" anchorCtr="0"/>
          <a:lstStyle>
            <a:lvl1pPr marL="0" indent="0"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7620" y="4519613"/>
            <a:ext cx="7168179" cy="1371600"/>
          </a:xfr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CA2B4-75F4-4066-8479-4DCBEFADCD5F}" type="datetimeFigureOut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25272-9EC5-47E4-A1BA-93AB5EB43A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2080" y="1828799"/>
            <a:ext cx="3246120" cy="41148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5527" y="1828799"/>
            <a:ext cx="3246120" cy="41148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B6460-CB54-4115-A73C-DF12EBC90AFE}" type="datetimeFigureOut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806D-E2A6-4B57-8382-97ED362632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1295400" y="2298700"/>
            <a:ext cx="7239000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59685"/>
            <a:ext cx="3429000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6840" y="2438399"/>
            <a:ext cx="3246120" cy="35052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2294" y="1659685"/>
            <a:ext cx="3429000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3734" y="2438399"/>
            <a:ext cx="3246120" cy="35052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86A4E-CA39-4646-ACCD-D5A92F2BB19B}" type="datetimeFigureOut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87FE-758D-4C4B-9710-BBD2F50A6C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0" y="0"/>
            <a:ext cx="182563" cy="6858000"/>
            <a:chOff x="0" y="0"/>
            <a:chExt cx="274320" cy="6858000"/>
          </a:xfrm>
        </p:grpSpPr>
        <p:sp>
          <p:nvSpPr>
            <p:cNvPr id="4" name="Rectangle 6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5" name="Rectangle 7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6" name="Rectangle 8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9" name="Rectangle 11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10" name="Rectangle 12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434E-F49F-4447-A7B3-96622D0C7EAE}" type="datetimeFigureOut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C8AC-F77D-4DE8-87A7-8D1D76E349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0"/>
            <a:ext cx="182563" cy="6858000"/>
            <a:chOff x="0" y="0"/>
            <a:chExt cx="274320" cy="6858000"/>
          </a:xfrm>
        </p:grpSpPr>
        <p:sp>
          <p:nvSpPr>
            <p:cNvPr id="3" name="Rectangle 5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4" name="Rectangle 6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5" name="Rectangle 7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9" name="Rectangle 11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10" name="Rectangle 12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</p:grp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00E8-2193-4581-B6B2-3FA40CE732D4}" type="datetimeFigureOut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58DEB-EE96-4E78-8F72-0660888D3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rot="16200000">
            <a:off x="1431925" y="3902075"/>
            <a:ext cx="4452938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87" y="188259"/>
            <a:ext cx="3008313" cy="1246841"/>
          </a:xfrm>
        </p:spPr>
        <p:txBody>
          <a:bodyPr anchorCtr="0"/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905000"/>
            <a:ext cx="4572000" cy="4221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7" y="1676400"/>
            <a:ext cx="2246313" cy="3276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4AA48-4389-4465-B7B3-ADC6003FEC8E}" type="datetimeFigureOut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0D8A6-6CD3-46AB-8D09-145DA83B4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rot="16200000">
            <a:off x="1431925" y="3902075"/>
            <a:ext cx="4452938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87" y="192024"/>
            <a:ext cx="3008376" cy="1243584"/>
          </a:xfr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1905000"/>
            <a:ext cx="4572000" cy="4224528"/>
          </a:xfrm>
          <a:noFill/>
          <a:ln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7" y="1676400"/>
            <a:ext cx="2249424" cy="3273552"/>
          </a:xfrm>
          <a:noFill/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21890-BE2F-4B9F-97A1-00F927DD2ADA}" type="datetimeFigureOut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A328-FE36-4814-BF6C-FE380A892B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497763" cy="1143000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17625" y="1735138"/>
            <a:ext cx="7224713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1900" y="65087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F433BB9-E44B-4355-923F-A9D6D0825D11}" type="datetimeFigureOut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0" y="650875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4100" y="6508750"/>
            <a:ext cx="4572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561A9F2-3146-4ECA-A561-6FA7AABB98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1" name="Group 22"/>
          <p:cNvGrpSpPr>
            <a:grpSpLocks/>
          </p:cNvGrpSpPr>
          <p:nvPr/>
        </p:nvGrpSpPr>
        <p:grpSpPr bwMode="auto">
          <a:xfrm>
            <a:off x="0" y="0"/>
            <a:ext cx="182563" cy="6858000"/>
            <a:chOff x="0" y="0"/>
            <a:chExt cx="274320" cy="6858000"/>
          </a:xfrm>
        </p:grpSpPr>
        <p:sp>
          <p:nvSpPr>
            <p:cNvPr id="21" name="Rectangle 20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86" r:id="rId2"/>
    <p:sldLayoutId id="2147483691" r:id="rId3"/>
    <p:sldLayoutId id="2147483687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 Unicode" pitchFamily="34" charset="0"/>
        </a:defRPr>
      </a:lvl9pPr>
    </p:titleStyle>
    <p:bodyStyle>
      <a:lvl1pPr marL="255588" indent="-228600" algn="l" rtl="0" eaLnBrk="0" fontAlgn="base" hangingPunct="0">
        <a:spcBef>
          <a:spcPts val="1500"/>
        </a:spcBef>
        <a:spcAft>
          <a:spcPct val="0"/>
        </a:spcAft>
        <a:buSzPct val="70000"/>
        <a:buFont typeface="Wingdings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4188" indent="-228600" algn="l" rtl="0" eaLnBrk="0" fontAlgn="base" hangingPunct="0">
        <a:spcBef>
          <a:spcPts val="15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28600" algn="l" rtl="0" eaLnBrk="0" fontAlgn="base" hangingPunct="0">
        <a:spcBef>
          <a:spcPts val="15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p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41388" indent="-228600" algn="l" rtl="0" eaLnBrk="0" fontAlgn="base" hangingPunct="0">
        <a:spcBef>
          <a:spcPts val="15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9988" indent="-228600" algn="l" rtl="0" eaLnBrk="0" fontAlgn="base" hangingPunct="0">
        <a:spcBef>
          <a:spcPts val="15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p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99032" indent="-228600" algn="l" defTabSz="914400" rtl="0" eaLnBrk="1" latinLnBrk="0" hangingPunct="1">
        <a:spcBef>
          <a:spcPts val="15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27632" indent="-228600" algn="l" defTabSz="914400" rtl="0" eaLnBrk="1" latinLnBrk="0" hangingPunct="1">
        <a:spcBef>
          <a:spcPts val="1500"/>
        </a:spcBef>
        <a:buSzPct val="70000"/>
        <a:buFont typeface="Wingdings" pitchFamily="2" charset="2"/>
        <a:buChar char="p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56232" indent="-228600" algn="l" defTabSz="914400" rtl="0" eaLnBrk="1" latinLnBrk="0" hangingPunct="1">
        <a:spcBef>
          <a:spcPts val="15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84832" indent="-228600" algn="l" defTabSz="914400" rtl="0" eaLnBrk="1" latinLnBrk="0" hangingPunct="1">
        <a:spcBef>
          <a:spcPts val="1500"/>
        </a:spcBef>
        <a:buSzPct val="70000"/>
        <a:buFont typeface="Wingdings" pitchFamily="2" charset="2"/>
        <a:buChar char="p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Benefits of Defined Benefit Pension Plans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a Manitoba School Sector Perspective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914400" lvl="1" indent="-457200" eaLnBrk="1" hangingPunct="1"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Portability</a:t>
            </a:r>
          </a:p>
          <a:p>
            <a:pPr marL="914400" lvl="1" indent="-457200" eaLnBrk="1" hangingPunct="1">
              <a:buFont typeface="Arial" charset="0"/>
              <a:buNone/>
              <a:defRPr/>
            </a:pPr>
            <a:endParaRPr lang="en-CA" sz="28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 eaLnBrk="1" hangingPunct="1"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Disability Benefits</a:t>
            </a:r>
          </a:p>
          <a:p>
            <a:pPr marL="914400" lvl="1" indent="-457200" eaLnBrk="1" hangingPunct="1">
              <a:buFont typeface="Arial" charset="0"/>
              <a:buNone/>
              <a:defRPr/>
            </a:pPr>
            <a:endParaRPr lang="en-CA" sz="28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 eaLnBrk="1" hangingPunct="1"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Inflation Protection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Documents and Settings\amandah\Local Settings\Temporary Internet Files\Content.IE5\VZUTR9G4\MP9003872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2822202" cy="3955203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CA" sz="2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 Plan </a:t>
            </a:r>
            <a:r>
              <a:rPr lang="en-CA" sz="2500" dirty="0" smtClean="0">
                <a:latin typeface="Arial" pitchFamily="34" charset="0"/>
                <a:cs typeface="Arial" pitchFamily="34" charset="0"/>
              </a:rPr>
              <a:t>Benefits:</a:t>
            </a:r>
          </a:p>
          <a:p>
            <a:pPr marL="914400" lvl="1" indent="-457200" eaLnBrk="1" hangingPunct="1">
              <a:defRPr/>
            </a:pPr>
            <a:r>
              <a:rPr lang="en-CA" sz="2500" dirty="0" smtClean="0">
                <a:latin typeface="Arial" pitchFamily="34" charset="0"/>
                <a:cs typeface="Arial" pitchFamily="34" charset="0"/>
              </a:rPr>
              <a:t>Additional benefits must be purchased by each individual at the time of retirement</a:t>
            </a:r>
          </a:p>
          <a:p>
            <a:pPr marL="914400" lvl="1" indent="-457200" eaLnBrk="1" hangingPunct="1">
              <a:defRPr/>
            </a:pPr>
            <a:r>
              <a:rPr lang="en-CA" sz="2500" dirty="0" smtClean="0">
                <a:latin typeface="Arial" pitchFamily="34" charset="0"/>
                <a:cs typeface="Arial" pitchFamily="34" charset="0"/>
              </a:rPr>
              <a:t>This will significantly reduce the monthly income available to retirees.</a:t>
            </a:r>
          </a:p>
          <a:p>
            <a:pPr marL="914400" lvl="1" indent="-457200" eaLnBrk="1" hangingPunct="1">
              <a:defRPr/>
            </a:pPr>
            <a:r>
              <a:rPr lang="en-CA" sz="2500" dirty="0" smtClean="0">
                <a:latin typeface="Arial" pitchFamily="34" charset="0"/>
                <a:cs typeface="Arial" pitchFamily="34" charset="0"/>
              </a:rPr>
              <a:t>Example – A retiring plan member must take an 8% cut in their monthly payment just to make it a “Joint Life” annuity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Documents and Settings\amandah\Local Settings\Temporary Internet Files\Content.IE5\W0TGSBZ9\MC9002420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68760"/>
            <a:ext cx="1512168" cy="115518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398463" indent="-398463" eaLnBrk="1" hangingPunct="1">
              <a:defRPr/>
            </a:pPr>
            <a:r>
              <a:rPr lang="en-CA" sz="2600" dirty="0" smtClean="0">
                <a:latin typeface="Arial" pitchFamily="34" charset="0"/>
                <a:cs typeface="Arial" pitchFamily="34" charset="0"/>
              </a:rPr>
              <a:t>Inflation Protection (AKA – COLA)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398463" indent="-398463" eaLnBrk="1" hangingPunct="1">
              <a:defRPr/>
            </a:pPr>
            <a:r>
              <a:rPr lang="en-CA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DB Plan</a:t>
            </a:r>
          </a:p>
          <a:p>
            <a:pPr marL="914400" lvl="1" indent="-457200" eaLnBrk="1" hangingPunct="1">
              <a:defRPr/>
            </a:pPr>
            <a:r>
              <a:rPr lang="en-CA" sz="2600" dirty="0" smtClean="0">
                <a:latin typeface="Arial" pitchFamily="34" charset="0"/>
                <a:cs typeface="Arial" pitchFamily="34" charset="0"/>
              </a:rPr>
              <a:t>Many  plans provide for increases  which at least partially protect against inflation</a:t>
            </a:r>
          </a:p>
          <a:p>
            <a:pPr marL="914400" lvl="1" indent="-457200" eaLnBrk="1" hangingPunct="1">
              <a:defRPr/>
            </a:pPr>
            <a:r>
              <a:rPr lang="en-CA" sz="2600" dirty="0" smtClean="0">
                <a:latin typeface="Arial" pitchFamily="34" charset="0"/>
                <a:cs typeface="Arial" pitchFamily="34" charset="0"/>
              </a:rPr>
              <a:t>But even when a plan does not provide for inflation protection, pension plan surplus is frequently used to provide increases on an ad hoc basis</a:t>
            </a:r>
          </a:p>
        </p:txBody>
      </p:sp>
      <p:pic>
        <p:nvPicPr>
          <p:cNvPr id="10242" name="Picture 2" descr="C:\Documents and Settings\amandah\Local Settings\Temporary Internet Files\Content.IE5\4VJXZNXD\MM90039575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772816"/>
            <a:ext cx="1964945" cy="119408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457200" indent="-457200" eaLnBrk="1" hangingPunct="1"/>
            <a:r>
              <a:rPr lang="en-CA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DC Plans</a:t>
            </a:r>
          </a:p>
          <a:p>
            <a:pPr marL="914400" lvl="1" indent="-457200" eaLnBrk="1" hangingPunct="1"/>
            <a:r>
              <a:rPr lang="en-CA" sz="2800" dirty="0" smtClean="0">
                <a:latin typeface="Arial" charset="0"/>
                <a:cs typeface="Arial" charset="0"/>
              </a:rPr>
              <a:t>No set monthly payment and are not protected from inflation</a:t>
            </a:r>
          </a:p>
          <a:p>
            <a:pPr marL="914400" lvl="1" indent="-457200" eaLnBrk="1" hangingPunct="1"/>
            <a:r>
              <a:rPr lang="en-CA" sz="2800" dirty="0" smtClean="0">
                <a:latin typeface="Arial" charset="0"/>
                <a:cs typeface="Arial" charset="0"/>
              </a:rPr>
              <a:t>It is possible to buy “protection”, but the cost is high</a:t>
            </a:r>
          </a:p>
        </p:txBody>
      </p:sp>
      <p:pic>
        <p:nvPicPr>
          <p:cNvPr id="11266" name="Picture 2" descr="C:\Documents and Settings\amandah\Local Settings\Temporary Internet Files\Content.IE5\W0TGSBZ9\MP9004424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293096"/>
            <a:ext cx="3456384" cy="230425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lvl="1" indent="-484188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For example: </a:t>
            </a:r>
          </a:p>
          <a:p>
            <a:pPr marL="914400" lvl="2" indent="-457200" eaLnBrk="1" hangingPunct="1"/>
            <a:r>
              <a:rPr lang="en-CA" sz="2800" dirty="0" smtClean="0">
                <a:latin typeface="Arial" charset="0"/>
                <a:cs typeface="Arial" charset="0"/>
              </a:rPr>
              <a:t>To buy a modest 4% inflation protection, your monthly payment reduces your initial pension by more than 27%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800" dirty="0" smtClean="0"/>
          </a:p>
        </p:txBody>
      </p:sp>
      <p:pic>
        <p:nvPicPr>
          <p:cNvPr id="12290" name="Picture 2" descr="C:\Documents and Settings\amandah\Local Settings\Temporary Internet Files\Content.IE5\TAWHXY5Z\MC9000843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05064"/>
            <a:ext cx="3168352" cy="241152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Plan Administration Costs</a:t>
            </a:r>
          </a:p>
          <a:p>
            <a:pPr marL="914400" lvl="1" indent="-457200" eaLnBrk="1" hangingPunct="1">
              <a:defRPr/>
            </a:pPr>
            <a:r>
              <a:rPr lang="en-C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DB Plans</a:t>
            </a:r>
          </a:p>
          <a:p>
            <a:pPr lvl="1" eaLnBrk="1" hangingPunct="1">
              <a:defRPr/>
            </a:pPr>
            <a:endParaRPr lang="en-CA" sz="2800" dirty="0" smtClean="0">
              <a:latin typeface="Arial" pitchFamily="34" charset="0"/>
              <a:cs typeface="Arial" pitchFamily="34" charset="0"/>
            </a:endParaRPr>
          </a:p>
          <a:p>
            <a:pPr marL="457200" lvl="2" indent="-457200" eaLnBrk="1" hangingPunct="1"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Many of CUPE’s larger </a:t>
            </a:r>
            <a:r>
              <a:rPr lang="en-C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DB Plans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are jointly trusteed</a:t>
            </a:r>
          </a:p>
        </p:txBody>
      </p:sp>
      <p:pic>
        <p:nvPicPr>
          <p:cNvPr id="13320" name="Picture 8" descr="C:\Documents and Settings\amandah\Local Settings\Temporary Internet Files\Content.IE5\W0TGSBZ9\MC9004403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3463280" cy="216713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1" y="1735138"/>
            <a:ext cx="7570738" cy="4235450"/>
          </a:xfrm>
        </p:spPr>
        <p:txBody>
          <a:bodyPr/>
          <a:lstStyle/>
          <a:p>
            <a:pPr marL="0" lvl="1" indent="0" eaLnBrk="1" hangingPunct="1">
              <a:buNone/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Best way to ensure plan members are represented for important issues including:</a:t>
            </a:r>
          </a:p>
          <a:p>
            <a:pPr marL="914400" lvl="2" indent="-457200" eaLnBrk="1" hangingPunct="1"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Investment of pension funds</a:t>
            </a:r>
          </a:p>
          <a:p>
            <a:pPr marL="914400" lvl="2" indent="-457200" eaLnBrk="1" hangingPunct="1"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Use of  surplus</a:t>
            </a:r>
          </a:p>
          <a:p>
            <a:pPr marL="914400" lvl="2" indent="-457200" eaLnBrk="1" hangingPunct="1"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Improved benefits for plan members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14339" name="Picture 3" descr="C:\Documents and Settings\amandah\Local Settings\Temporary Internet Files\Content.IE5\1BU19M5A\MP91022074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941168"/>
            <a:ext cx="2664296" cy="122286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CA" sz="2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 Plan </a:t>
            </a:r>
            <a:r>
              <a:rPr lang="en-CA" sz="2500" dirty="0" smtClean="0">
                <a:latin typeface="Arial" pitchFamily="34" charset="0"/>
                <a:cs typeface="Arial" pitchFamily="34" charset="0"/>
              </a:rPr>
              <a:t>Administrative Costs</a:t>
            </a:r>
          </a:p>
          <a:p>
            <a:pPr marL="914400" lvl="1" indent="-457200" eaLnBrk="1" hangingPunct="1">
              <a:defRPr/>
            </a:pPr>
            <a:r>
              <a:rPr lang="en-CA" sz="2500" dirty="0" smtClean="0">
                <a:latin typeface="Arial" pitchFamily="34" charset="0"/>
                <a:cs typeface="Arial" pitchFamily="34" charset="0"/>
              </a:rPr>
              <a:t>They are managed as individual accounts</a:t>
            </a:r>
          </a:p>
          <a:p>
            <a:pPr marL="914400" lvl="1" indent="-457200" eaLnBrk="1" hangingPunct="1">
              <a:defRPr/>
            </a:pPr>
            <a:r>
              <a:rPr lang="en-CA" sz="2500" dirty="0" smtClean="0">
                <a:latin typeface="Arial" pitchFamily="34" charset="0"/>
                <a:cs typeface="Arial" pitchFamily="34" charset="0"/>
              </a:rPr>
              <a:t>Plan members have no say in the management of the plan as a whole</a:t>
            </a:r>
          </a:p>
          <a:p>
            <a:pPr marL="914400" lvl="1" indent="-457200" eaLnBrk="1" hangingPunct="1">
              <a:defRPr/>
            </a:pPr>
            <a:r>
              <a:rPr lang="en-CA" sz="2500" dirty="0" smtClean="0">
                <a:latin typeface="Arial" pitchFamily="34" charset="0"/>
                <a:cs typeface="Arial" pitchFamily="34" charset="0"/>
              </a:rPr>
              <a:t>Employers usually prefer </a:t>
            </a:r>
            <a:r>
              <a:rPr lang="en-CA" sz="2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 Plans </a:t>
            </a:r>
            <a:r>
              <a:rPr lang="en-CA" sz="2500" dirty="0" smtClean="0">
                <a:latin typeface="Arial" pitchFamily="34" charset="0"/>
                <a:cs typeface="Arial" pitchFamily="34" charset="0"/>
              </a:rPr>
              <a:t>because they are easier to administer</a:t>
            </a:r>
          </a:p>
          <a:p>
            <a:pPr marL="914400" lvl="1" indent="-457200" eaLnBrk="1" hangingPunct="1">
              <a:defRPr/>
            </a:pPr>
            <a:r>
              <a:rPr lang="en-CA" sz="2500" dirty="0" smtClean="0">
                <a:latin typeface="Arial" pitchFamily="34" charset="0"/>
                <a:cs typeface="Arial" pitchFamily="34" charset="0"/>
              </a:rPr>
              <a:t>The costs and liabilities are strictly limited</a:t>
            </a:r>
          </a:p>
        </p:txBody>
      </p:sp>
      <p:pic>
        <p:nvPicPr>
          <p:cNvPr id="15362" name="Picture 2" descr="C:\Documents and Settings\amandah\Local Settings\Temporary Internet Files\Content.IE5\1BU19M5A\MP90028508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197878"/>
            <a:ext cx="1728192" cy="114312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412776"/>
            <a:ext cx="7642746" cy="4557812"/>
          </a:xfrm>
        </p:spPr>
        <p:txBody>
          <a:bodyPr/>
          <a:lstStyle/>
          <a:p>
            <a:pPr marL="574675" indent="-574675" algn="ctr" eaLnBrk="1" hangingPunct="1">
              <a:spcBef>
                <a:spcPts val="0"/>
              </a:spcBef>
              <a:buNone/>
              <a:defRPr/>
            </a:pPr>
            <a:r>
              <a:rPr lang="en-CA" sz="2700" dirty="0" smtClean="0">
                <a:latin typeface="Arial" pitchFamily="34" charset="0"/>
                <a:cs typeface="Arial" pitchFamily="34" charset="0"/>
              </a:rPr>
              <a:t>Why does CUPE Advocate</a:t>
            </a:r>
          </a:p>
          <a:p>
            <a:pPr marL="574675" indent="-574675" algn="ctr" eaLnBrk="1" hangingPunct="1">
              <a:spcBef>
                <a:spcPts val="0"/>
              </a:spcBef>
              <a:buNone/>
              <a:defRPr/>
            </a:pPr>
            <a:r>
              <a:rPr lang="en-CA" sz="27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CA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DB Pension Plans</a:t>
            </a:r>
            <a:r>
              <a:rPr lang="en-CA" sz="27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574675" indent="-574675" eaLnBrk="1" hangingPunct="1">
              <a:buNone/>
              <a:defRPr/>
            </a:pPr>
            <a:r>
              <a:rPr lang="en-CA" sz="2700" dirty="0" smtClean="0">
                <a:latin typeface="Arial" pitchFamily="34" charset="0"/>
                <a:cs typeface="Arial" pitchFamily="34" charset="0"/>
              </a:rPr>
              <a:t>(1)	Adequate, secure, and predictable pension income;</a:t>
            </a:r>
          </a:p>
          <a:p>
            <a:pPr marL="574675" indent="-574675" eaLnBrk="1" hangingPunct="1">
              <a:buNone/>
              <a:defRPr/>
            </a:pPr>
            <a:r>
              <a:rPr lang="en-CA" sz="2700" dirty="0" smtClean="0">
                <a:latin typeface="Arial" pitchFamily="34" charset="0"/>
                <a:cs typeface="Arial" pitchFamily="34" charset="0"/>
              </a:rPr>
              <a:t>(2)	Equality issues can be addressed;</a:t>
            </a:r>
          </a:p>
          <a:p>
            <a:pPr marL="574675" indent="-574675" eaLnBrk="1" hangingPunct="1">
              <a:buNone/>
              <a:defRPr/>
            </a:pPr>
            <a:r>
              <a:rPr lang="en-CA" sz="2700" dirty="0" smtClean="0">
                <a:latin typeface="Arial" pitchFamily="34" charset="0"/>
                <a:cs typeface="Arial" pitchFamily="34" charset="0"/>
              </a:rPr>
              <a:t>(3)	</a:t>
            </a:r>
            <a:r>
              <a:rPr lang="en-CA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DB Plans </a:t>
            </a:r>
            <a:r>
              <a:rPr lang="en-CA" sz="2700" dirty="0" smtClean="0">
                <a:latin typeface="Arial" pitchFamily="34" charset="0"/>
                <a:cs typeface="Arial" pitchFamily="34" charset="0"/>
              </a:rPr>
              <a:t>are a collective approach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C:\Documents and Settings\amandah\Local Settings\Temporary Internet Files\Content.IE5\TAWHXY5Z\MC90044213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028" y="3140968"/>
            <a:ext cx="1645069" cy="165618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457200" indent="-457200" eaLnBrk="1" hangingPunct="1"/>
            <a:r>
              <a:rPr lang="en-CA" sz="2800" dirty="0" smtClean="0">
                <a:latin typeface="Arial" charset="0"/>
                <a:cs typeface="Arial" charset="0"/>
              </a:rPr>
              <a:t>Example of Investment Risk in </a:t>
            </a:r>
            <a:r>
              <a:rPr lang="en-CA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DC Plans</a:t>
            </a:r>
          </a:p>
          <a:p>
            <a:pPr marL="914400" lvl="1" indent="-457200" eaLnBrk="1" hangingPunct="1"/>
            <a:r>
              <a:rPr lang="en-CA" sz="2800" dirty="0" smtClean="0">
                <a:latin typeface="Arial" charset="0"/>
                <a:cs typeface="Arial" charset="0"/>
              </a:rPr>
              <a:t>John and Bev each join the plan earning $20,000/year. </a:t>
            </a:r>
          </a:p>
          <a:p>
            <a:pPr marL="914400" lvl="1" indent="-457200" eaLnBrk="1" hangingPunct="1"/>
            <a:r>
              <a:rPr lang="en-CA" sz="2800" dirty="0" smtClean="0">
                <a:latin typeface="Arial" charset="0"/>
                <a:cs typeface="Arial" charset="0"/>
              </a:rPr>
              <a:t>Over 30 years, each get a 3% annual raise. </a:t>
            </a:r>
          </a:p>
          <a:p>
            <a:pPr marL="914400" lvl="1" indent="-457200" eaLnBrk="1" hangingPunct="1"/>
            <a:r>
              <a:rPr lang="en-CA" sz="2800" dirty="0" smtClean="0">
                <a:latin typeface="Arial" charset="0"/>
                <a:cs typeface="Arial" charset="0"/>
              </a:rPr>
              <a:t>Each contributes 4%</a:t>
            </a:r>
            <a:endParaRPr lang="en-US" sz="2800" dirty="0" smtClean="0">
              <a:latin typeface="Arial" charset="0"/>
              <a:cs typeface="Arial" charset="0"/>
            </a:endParaRPr>
          </a:p>
        </p:txBody>
      </p:sp>
      <p:pic>
        <p:nvPicPr>
          <p:cNvPr id="17410" name="Picture 2" descr="C:\Documents and Settings\amandah\Local Settings\Temporary Internet Files\Content.IE5\W0TGSBZ9\MC9001047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93096"/>
            <a:ext cx="2930655" cy="136815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0758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Defined Benefits Pension Plans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1" y="1735138"/>
            <a:ext cx="7570738" cy="4235450"/>
          </a:xfrm>
        </p:spPr>
        <p:txBody>
          <a:bodyPr/>
          <a:lstStyle/>
          <a:p>
            <a:pPr marL="457200" indent="-430213" algn="ctr" eaLnBrk="1" hangingPunct="1">
              <a:buNone/>
            </a:pPr>
            <a:r>
              <a:rPr lang="en-CA" sz="2800" b="1" dirty="0" smtClean="0">
                <a:latin typeface="Arial" charset="0"/>
                <a:cs typeface="Arial" charset="0"/>
              </a:rPr>
              <a:t>A presentation by</a:t>
            </a:r>
          </a:p>
          <a:p>
            <a:pPr eaLnBrk="1" hangingPunct="1"/>
            <a:endParaRPr lang="en-CA" dirty="0" smtClean="0">
              <a:latin typeface="Arial" charset="0"/>
              <a:cs typeface="Arial" charset="0"/>
            </a:endParaRPr>
          </a:p>
          <a:p>
            <a:pPr eaLnBrk="1" hangingPunct="1"/>
            <a:endParaRPr lang="en-CA" dirty="0" smtClean="0">
              <a:latin typeface="Arial" charset="0"/>
              <a:cs typeface="Arial" charset="0"/>
            </a:endParaRPr>
          </a:p>
          <a:p>
            <a:pPr eaLnBrk="1" hangingPunct="1"/>
            <a:endParaRPr lang="en-CA" dirty="0" smtClean="0">
              <a:latin typeface="Arial" charset="0"/>
              <a:cs typeface="Arial" charset="0"/>
            </a:endParaRPr>
          </a:p>
          <a:p>
            <a:pPr eaLnBrk="1" hangingPunct="1"/>
            <a:endParaRPr lang="en-CA" dirty="0" smtClean="0">
              <a:latin typeface="Arial" charset="0"/>
              <a:cs typeface="Arial" charset="0"/>
            </a:endParaRPr>
          </a:p>
          <a:p>
            <a:pPr eaLnBrk="1" hangingPunct="1"/>
            <a:endParaRPr lang="en-CA" dirty="0" smtClean="0">
              <a:latin typeface="Arial" charset="0"/>
              <a:cs typeface="Arial" charset="0"/>
            </a:endParaRPr>
          </a:p>
          <a:p>
            <a:pPr marL="457200" indent="-430213" algn="ctr" eaLnBrk="1" hangingPunct="1">
              <a:spcBef>
                <a:spcPts val="0"/>
              </a:spcBef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 marL="457200" indent="-430213" algn="ctr" eaLnBrk="1" hangingPunct="1">
              <a:spcBef>
                <a:spcPts val="0"/>
              </a:spcBef>
              <a:buNone/>
            </a:pPr>
            <a:r>
              <a:rPr lang="en-CA" sz="2200" b="1" dirty="0" smtClean="0">
                <a:latin typeface="Arial" charset="0"/>
                <a:cs typeface="Arial" charset="0"/>
              </a:rPr>
              <a:t>WALLY SKOMOROH</a:t>
            </a:r>
          </a:p>
          <a:p>
            <a:pPr marL="457200" indent="-430213" algn="ctr" eaLnBrk="1" hangingPunct="1">
              <a:spcBef>
                <a:spcPts val="0"/>
              </a:spcBef>
              <a:buNone/>
            </a:pPr>
            <a:r>
              <a:rPr lang="en-CA" sz="2200" b="1" dirty="0" smtClean="0">
                <a:latin typeface="Arial" charset="0"/>
                <a:cs typeface="Arial" charset="0"/>
              </a:rPr>
              <a:t>MANITOBA SCHOOL SECTOR COORDINATOR</a:t>
            </a:r>
            <a:endParaRPr lang="en-US" sz="2200" b="1" dirty="0" smtClean="0">
              <a:latin typeface="Arial" charset="0"/>
              <a:cs typeface="Arial" charset="0"/>
            </a:endParaRPr>
          </a:p>
        </p:txBody>
      </p:sp>
      <p:pic>
        <p:nvPicPr>
          <p:cNvPr id="6" name="Picture 5" descr="Violence Ral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420938"/>
            <a:ext cx="42481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17625" y="1735138"/>
          <a:ext cx="7224714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238"/>
                <a:gridCol w="2408238"/>
                <a:gridCol w="2408238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Arial" pitchFamily="34" charset="0"/>
                          <a:cs typeface="Arial" pitchFamily="34" charset="0"/>
                        </a:rPr>
                        <a:t>Successive 10 Year Investment Earnings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dirty="0" smtClean="0">
                          <a:latin typeface="Arial" pitchFamily="34" charset="0"/>
                          <a:cs typeface="Arial" pitchFamily="34" charset="0"/>
                        </a:rPr>
                        <a:t>John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Arial" pitchFamily="34" charset="0"/>
                          <a:cs typeface="Arial" pitchFamily="34" charset="0"/>
                        </a:rPr>
                        <a:t>Bev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Arial" pitchFamily="34" charset="0"/>
                          <a:cs typeface="Arial" pitchFamily="34" charset="0"/>
                        </a:rPr>
                        <a:t>Years 1-10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Arial" pitchFamily="34" charset="0"/>
                          <a:cs typeface="Arial" pitchFamily="34" charset="0"/>
                        </a:rPr>
                        <a:t>Years 11-20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Arial" pitchFamily="34" charset="0"/>
                          <a:cs typeface="Arial" pitchFamily="34" charset="0"/>
                        </a:rPr>
                        <a:t>Years 21-30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Arial" pitchFamily="34" charset="0"/>
                          <a:cs typeface="Arial" pitchFamily="34" charset="0"/>
                        </a:rPr>
                        <a:t>Account Balance after 30 years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Arial" pitchFamily="34" charset="0"/>
                          <a:cs typeface="Arial" pitchFamily="34" charset="0"/>
                        </a:rPr>
                        <a:t>$148,212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Arial" pitchFamily="34" charset="0"/>
                          <a:cs typeface="Arial" pitchFamily="34" charset="0"/>
                        </a:rPr>
                        <a:t>$117,460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Arial" pitchFamily="34" charset="0"/>
                          <a:cs typeface="Arial" pitchFamily="34" charset="0"/>
                        </a:rPr>
                        <a:t>Monthly Income at 65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Arial" pitchFamily="34" charset="0"/>
                          <a:cs typeface="Arial" pitchFamily="34" charset="0"/>
                        </a:rPr>
                        <a:t>$1,431.35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Arial" pitchFamily="34" charset="0"/>
                          <a:cs typeface="Arial" pitchFamily="34" charset="0"/>
                        </a:rPr>
                        <a:t>$843.71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412776"/>
            <a:ext cx="7642746" cy="4557812"/>
          </a:xfrm>
        </p:spPr>
        <p:txBody>
          <a:bodyPr/>
          <a:lstStyle/>
          <a:p>
            <a:pPr marL="457200" indent="-457200" eaLnBrk="1" hangingPunct="1"/>
            <a:r>
              <a:rPr lang="en-CA" sz="2700" dirty="0" smtClean="0">
                <a:latin typeface="Arial" charset="0"/>
                <a:cs typeface="Arial" charset="0"/>
              </a:rPr>
              <a:t>Because Bev’s “actual” versus “average” rate of return was higher when her pot of money was smaller, her account balance is significantly lower than John’s</a:t>
            </a:r>
          </a:p>
          <a:p>
            <a:pPr marL="457200" indent="-457200" eaLnBrk="1" hangingPunct="1"/>
            <a:r>
              <a:rPr lang="en-CA" sz="2700" dirty="0" smtClean="0">
                <a:latin typeface="Arial" charset="0"/>
                <a:cs typeface="Arial" charset="0"/>
              </a:rPr>
              <a:t>This translates into a smaller pension wage</a:t>
            </a:r>
          </a:p>
          <a:p>
            <a:pPr marL="457200" indent="-457200" eaLnBrk="1" hangingPunct="1"/>
            <a:r>
              <a:rPr lang="en-CA" sz="2700" dirty="0" smtClean="0">
                <a:latin typeface="Arial" charset="0"/>
                <a:cs typeface="Arial" charset="0"/>
              </a:rPr>
              <a:t>If they were in a </a:t>
            </a:r>
            <a:r>
              <a:rPr lang="en-CA" sz="27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DB Plan</a:t>
            </a:r>
            <a:r>
              <a:rPr lang="en-CA" sz="2700" dirty="0" smtClean="0">
                <a:latin typeface="Arial" charset="0"/>
                <a:cs typeface="Arial" charset="0"/>
              </a:rPr>
              <a:t>, the plan is managed over the long term with a better risk/return</a:t>
            </a:r>
            <a:endParaRPr lang="en-US" sz="2700" dirty="0" smtClean="0">
              <a:latin typeface="Arial" charset="0"/>
              <a:cs typeface="Arial" charset="0"/>
            </a:endParaRPr>
          </a:p>
        </p:txBody>
      </p:sp>
      <p:pic>
        <p:nvPicPr>
          <p:cNvPr id="18434" name="Picture 2" descr="C:\Documents and Settings\amandah\Local Settings\Temporary Internet Files\Content.IE5\O2O803JY\MP90038477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013176"/>
            <a:ext cx="2026483" cy="165486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Longevity</a:t>
            </a:r>
          </a:p>
          <a:p>
            <a:pPr marL="914400" lvl="1" indent="-457200" eaLnBrk="1" hangingPunct="1"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C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DB fund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 keeps going with decision-making based on the entire membership in the plan</a:t>
            </a:r>
          </a:p>
          <a:p>
            <a:pPr marL="914400" lvl="1" indent="-457200" eaLnBrk="1" hangingPunct="1"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C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 Plans,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the retiree has only her/his “pot of money”, which attracts huge fees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Documents and Settings\amandah\Local Settings\Temporary Internet Files\Content.IE5\1BU19M5A\MC9001570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013176"/>
            <a:ext cx="1656184" cy="154635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340768"/>
            <a:ext cx="7642746" cy="4824536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Equality Issues</a:t>
            </a:r>
          </a:p>
          <a:p>
            <a:pPr marL="457200" indent="-457200" eaLnBrk="1" hangingPunct="1">
              <a:defRPr/>
            </a:pPr>
            <a:r>
              <a:rPr lang="en-CA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DB </a:t>
            </a:r>
            <a:r>
              <a:rPr lang="en-CA" sz="2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Plans </a:t>
            </a:r>
            <a:r>
              <a:rPr lang="en-CA" sz="2200" smtClean="0">
                <a:latin typeface="Arial" pitchFamily="34" charset="0"/>
                <a:cs typeface="Arial" pitchFamily="34" charset="0"/>
              </a:rPr>
              <a:t>may provide </a:t>
            </a:r>
            <a:r>
              <a:rPr lang="en-CA" sz="2200" dirty="0" smtClean="0">
                <a:latin typeface="Arial" pitchFamily="34" charset="0"/>
                <a:cs typeface="Arial" pitchFamily="34" charset="0"/>
              </a:rPr>
              <a:t>for:</a:t>
            </a:r>
          </a:p>
          <a:p>
            <a:pPr marL="914400" lvl="1" indent="-457200" eaLnBrk="1" hangingPunct="1">
              <a:defRPr/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Deemed Service for a leave of absence for child rearing</a:t>
            </a:r>
          </a:p>
          <a:p>
            <a:pPr marL="914400" lvl="1" indent="-457200" eaLnBrk="1" hangingPunct="1">
              <a:defRPr/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Inflation Protection without reduction in basic pension wage</a:t>
            </a:r>
          </a:p>
          <a:p>
            <a:pPr marL="914400" lvl="1" indent="-457200" eaLnBrk="1" hangingPunct="1">
              <a:defRPr/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Pay early retirement without penalty using criteria for short service workers like immigrants and women</a:t>
            </a:r>
          </a:p>
          <a:p>
            <a:pPr marL="914400" lvl="1" indent="-457200" eaLnBrk="1" hangingPunct="1">
              <a:defRPr/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Pay spousal benefits without reduction to basic pension wage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Documents and Settings\amandah\Local Settings\Temporary Internet Files\Content.IE5\W0TGSBZ9\MP90043317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340768"/>
            <a:ext cx="1872208" cy="115212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398463" indent="-398463" eaLnBrk="1" hangingPunct="1">
              <a:defRPr/>
            </a:pPr>
            <a:r>
              <a:rPr lang="en-C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DB v DC Pension Plan</a:t>
            </a:r>
            <a:r>
              <a:rPr lang="en-CA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Examples</a:t>
            </a:r>
          </a:p>
          <a:p>
            <a:pPr marL="914400" lvl="1" indent="-457200" eaLnBrk="1" hangingPunct="1"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The following examples and exercises are for illustrative purposes only.</a:t>
            </a:r>
          </a:p>
          <a:p>
            <a:pPr marL="914400" lvl="1" indent="-457200" eaLnBrk="1" hangingPunct="1">
              <a:defRPr/>
            </a:pPr>
            <a:r>
              <a:rPr lang="en-CA" sz="2800" smtClean="0">
                <a:latin typeface="Arial" pitchFamily="34" charset="0"/>
                <a:cs typeface="Arial" pitchFamily="34" charset="0"/>
              </a:rPr>
              <a:t>While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the methods used are reasonable, they cannot be relied upon as a guarantee of the pension benefit for either plan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Documents and Settings\amandah\Local Settings\Temporary Internet Files\Content.IE5\AYGLDV2Z\MC9001993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013176"/>
            <a:ext cx="2088232" cy="132130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C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 Plan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Exercise</a:t>
            </a:r>
          </a:p>
          <a:p>
            <a:pPr marL="457200" indent="-457200" eaLnBrk="1" hangingPunct="1">
              <a:defRPr/>
            </a:pPr>
            <a:endParaRPr lang="en-CA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MSBA Statement</a:t>
            </a:r>
          </a:p>
          <a:p>
            <a:pPr marL="1031875" lvl="1" indent="-574675" eaLnBrk="1" hangingPunct="1">
              <a:buNone/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(a)	Value of Pension Account at Most Recent Date</a:t>
            </a:r>
          </a:p>
          <a:p>
            <a:pPr marL="1608138" lvl="1" indent="-576263" eaLnBrk="1" hangingPunct="1">
              <a:buNone/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(1)	</a:t>
            </a:r>
            <a:r>
              <a:rPr lang="en-CA" sz="2800" u="sng" dirty="0" smtClean="0">
                <a:latin typeface="Arial" pitchFamily="34" charset="0"/>
                <a:cs typeface="Arial" pitchFamily="34" charset="0"/>
              </a:rPr>
              <a:t>				</a:t>
            </a:r>
            <a:endParaRPr lang="en-CA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Documents and Settings\amandah\Local Settings\Temporary Internet Files\Content.IE5\1BU19M5A\MP90034193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340768"/>
            <a:ext cx="3027491" cy="216024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340768"/>
            <a:ext cx="7642746" cy="4629820"/>
          </a:xfrm>
        </p:spPr>
        <p:txBody>
          <a:bodyPr/>
          <a:lstStyle/>
          <a:p>
            <a:pPr marL="1031875" lvl="1" indent="-5746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(b)	Estimated Value at Retirement Age</a:t>
            </a:r>
          </a:p>
          <a:p>
            <a:pPr marL="1608138" lvl="1" indent="-576263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(i)	Pick age 55, 60 or 65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marL="1608138" lvl="1" indent="-576263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(ii)	Estimated Future Contributions</a:t>
            </a:r>
          </a:p>
          <a:p>
            <a:pPr marL="1031875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(Multiply Line (1) x 2 for every ten years remaining)</a:t>
            </a:r>
          </a:p>
          <a:p>
            <a:pPr marL="1608138" lvl="1" indent="-576263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(2)	</a:t>
            </a:r>
            <a:r>
              <a:rPr lang="en-CA" sz="2800" u="sng" dirty="0" smtClean="0">
                <a:latin typeface="Arial" charset="0"/>
                <a:cs typeface="Arial" charset="0"/>
              </a:rPr>
              <a:t>					</a:t>
            </a:r>
            <a:endParaRPr lang="en-CA" sz="2800" dirty="0" smtClean="0">
              <a:latin typeface="Arial" charset="0"/>
              <a:cs typeface="Arial" charset="0"/>
            </a:endParaRPr>
          </a:p>
        </p:txBody>
      </p:sp>
      <p:pic>
        <p:nvPicPr>
          <p:cNvPr id="23554" name="Picture 2" descr="C:\Documents and Settings\amandah\Local Settings\Temporary Internet Files\Content.IE5\TAWHXY5Z\MP9004011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950004"/>
            <a:ext cx="1656184" cy="207128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35138"/>
            <a:ext cx="7642747" cy="4235450"/>
          </a:xfrm>
        </p:spPr>
        <p:txBody>
          <a:bodyPr/>
          <a:lstStyle/>
          <a:p>
            <a:pPr marL="1487488" indent="-573088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(iii)	Estimated Investment Income</a:t>
            </a:r>
          </a:p>
          <a:p>
            <a:pPr marL="914400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(Line (2) x Estimated Return Rate [0.08])</a:t>
            </a:r>
          </a:p>
          <a:p>
            <a:pPr marL="1371600" indent="-45720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(3)	</a:t>
            </a:r>
            <a:r>
              <a:rPr lang="en-CA" sz="2800" u="sng" dirty="0" smtClean="0">
                <a:latin typeface="Arial" charset="0"/>
                <a:cs typeface="Arial" charset="0"/>
              </a:rPr>
              <a:t>					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24578" name="Picture 2" descr="C:\Documents and Settings\amandah\Local Settings\Temporary Internet Files\Content.IE5\W0TGSBZ9\MP9004072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365104"/>
            <a:ext cx="4228067" cy="194421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574675" lvl="1" indent="-5746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(c)	Total Estimated Value of Pension at 55, 60 or 65</a:t>
            </a:r>
          </a:p>
          <a:p>
            <a:pPr marL="574675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Line (1) </a:t>
            </a:r>
            <a:r>
              <a:rPr lang="en-CA" sz="2800" u="sng" dirty="0" smtClean="0">
                <a:latin typeface="Arial" charset="0"/>
                <a:cs typeface="Arial" charset="0"/>
              </a:rPr>
              <a:t>		</a:t>
            </a:r>
            <a:r>
              <a:rPr lang="en-CA" sz="2800" dirty="0" smtClean="0">
                <a:latin typeface="Arial" charset="0"/>
                <a:cs typeface="Arial" charset="0"/>
              </a:rPr>
              <a:t>  + Line (2) </a:t>
            </a:r>
            <a:r>
              <a:rPr lang="en-CA" sz="2800" u="sng" dirty="0" smtClean="0">
                <a:latin typeface="Arial" charset="0"/>
                <a:cs typeface="Arial" charset="0"/>
              </a:rPr>
              <a:t>	_____</a:t>
            </a:r>
            <a:r>
              <a:rPr lang="en-CA" sz="2800" dirty="0" smtClean="0">
                <a:latin typeface="Arial" charset="0"/>
                <a:cs typeface="Arial" charset="0"/>
              </a:rPr>
              <a:t>+ </a:t>
            </a:r>
          </a:p>
          <a:p>
            <a:pPr marL="574675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Line (3) </a:t>
            </a:r>
            <a:r>
              <a:rPr lang="en-CA" sz="2800" u="sng" dirty="0" smtClean="0">
                <a:latin typeface="Arial" charset="0"/>
                <a:cs typeface="Arial" charset="0"/>
              </a:rPr>
              <a:t>		</a:t>
            </a:r>
            <a:r>
              <a:rPr lang="en-CA" sz="2800" dirty="0" smtClean="0">
                <a:latin typeface="Arial" charset="0"/>
                <a:cs typeface="Arial" charset="0"/>
              </a:rPr>
              <a:t> </a:t>
            </a:r>
            <a:r>
              <a:rPr lang="en-CA" sz="2800" b="1" dirty="0" smtClean="0">
                <a:latin typeface="Arial" charset="0"/>
                <a:cs typeface="Arial" charset="0"/>
              </a:rPr>
              <a:t>= (4) </a:t>
            </a:r>
            <a:r>
              <a:rPr lang="en-CA" sz="2800" b="1" u="sng" dirty="0" smtClean="0">
                <a:latin typeface="Arial" charset="0"/>
                <a:cs typeface="Arial" charset="0"/>
              </a:rPr>
              <a:t>__________</a:t>
            </a:r>
            <a:endParaRPr lang="en-CA" sz="2800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en-CA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25602" name="Picture 2" descr="C:\Documents and Settings\amandah\Local Settings\Temporary Internet Files\Content.IE5\4VJXZNXD\MP9003995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437112"/>
            <a:ext cx="1800200" cy="225139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633413" indent="-633413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(d)	Estimated Monthly Pension at Retirement</a:t>
            </a:r>
          </a:p>
          <a:p>
            <a:pPr marL="693738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Line (4) </a:t>
            </a:r>
            <a:r>
              <a:rPr lang="en-CA" sz="2800" u="sng" dirty="0" smtClean="0">
                <a:latin typeface="Arial" charset="0"/>
                <a:cs typeface="Arial" charset="0"/>
              </a:rPr>
              <a:t>			</a:t>
            </a:r>
            <a:r>
              <a:rPr lang="en-CA" sz="2800" dirty="0" smtClean="0">
                <a:latin typeface="Arial" charset="0"/>
                <a:cs typeface="Arial" charset="0"/>
              </a:rPr>
              <a:t> divided by 100,000</a:t>
            </a:r>
          </a:p>
          <a:p>
            <a:pPr marL="693738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= (5) </a:t>
            </a:r>
            <a:r>
              <a:rPr lang="en-CA" sz="2800" u="sng" dirty="0" smtClean="0">
                <a:latin typeface="Arial" charset="0"/>
                <a:cs typeface="Arial" charset="0"/>
              </a:rPr>
              <a:t>			</a:t>
            </a:r>
          </a:p>
          <a:p>
            <a:pPr marL="693738" lvl="1" indent="0" eaLnBrk="1" hangingPunct="1">
              <a:buNone/>
            </a:pPr>
            <a:endParaRPr lang="en-CA" sz="2800" dirty="0" smtClean="0">
              <a:latin typeface="Arial" charset="0"/>
              <a:cs typeface="Arial" charset="0"/>
            </a:endParaRPr>
          </a:p>
          <a:p>
            <a:pPr marL="693738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Then</a:t>
            </a:r>
            <a:endParaRPr lang="en-US" sz="2800" dirty="0" smtClean="0">
              <a:latin typeface="Arial" charset="0"/>
              <a:cs typeface="Arial" charset="0"/>
            </a:endParaRPr>
          </a:p>
        </p:txBody>
      </p:sp>
      <p:pic>
        <p:nvPicPr>
          <p:cNvPr id="26626" name="Picture 2" descr="C:\Documents and Settings\amandah\Local Settings\Temporary Internet Files\Content.IE5\O2O803JY\MP9004005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285043"/>
            <a:ext cx="3421003" cy="273624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728769" cy="4557812"/>
          </a:xfrm>
        </p:spPr>
        <p:txBody>
          <a:bodyPr rtlCol="0">
            <a:normAutofit/>
          </a:bodyPr>
          <a:lstStyle/>
          <a:p>
            <a:pPr marL="574675" indent="-547688" eaLnBrk="1" fontAlgn="auto" hangingPunct="1">
              <a:spcAft>
                <a:spcPts val="0"/>
              </a:spcAft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C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Defined Benefit Pension Plan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is essentially a deferred wage for the rest of your, life and possibly for the remainder of your partner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s life, where applicable</a:t>
            </a:r>
          </a:p>
          <a:p>
            <a:pPr marL="574675" indent="-547688" eaLnBrk="1" fontAlgn="auto" hangingPunct="1">
              <a:spcAft>
                <a:spcPts val="0"/>
              </a:spcAft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C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Defined Contribution Pension Plan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is basically a savings account that pays you in annuities and once the account has run dry – you no longer have a pension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412776"/>
            <a:ext cx="7642746" cy="4824536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Line (5) </a:t>
            </a:r>
            <a:r>
              <a:rPr lang="en-CA" sz="2800" u="sng" dirty="0" smtClean="0">
                <a:latin typeface="Arial" charset="0"/>
                <a:cs typeface="Arial" charset="0"/>
              </a:rPr>
              <a:t>_______</a:t>
            </a:r>
            <a:r>
              <a:rPr lang="en-CA" sz="2800" dirty="0" smtClean="0">
                <a:latin typeface="Arial" charset="0"/>
                <a:cs typeface="Arial" charset="0"/>
              </a:rPr>
              <a:t> x the number chosen from the appropriate annuity table</a:t>
            </a:r>
          </a:p>
          <a:p>
            <a:pPr lvl="1" eaLnBrk="1" hangingPunct="1"/>
            <a:endParaRPr lang="en-CA" sz="2800" dirty="0" smtClean="0">
              <a:latin typeface="Arial" charset="0"/>
              <a:cs typeface="Arial" charset="0"/>
            </a:endParaRPr>
          </a:p>
          <a:p>
            <a:pPr marL="457200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= </a:t>
            </a:r>
            <a:r>
              <a:rPr lang="en-CA" sz="2800" u="sng" dirty="0" smtClean="0">
                <a:latin typeface="Arial" charset="0"/>
                <a:cs typeface="Arial" charset="0"/>
              </a:rPr>
              <a:t>			</a:t>
            </a:r>
            <a:r>
              <a:rPr lang="en-CA" sz="2800" dirty="0" smtClean="0">
                <a:latin typeface="Arial" charset="0"/>
                <a:cs typeface="Arial" charset="0"/>
              </a:rPr>
              <a:t> estimated monthly pension</a:t>
            </a:r>
            <a:endParaRPr lang="en-US" sz="2800" dirty="0" smtClean="0">
              <a:latin typeface="Arial" charset="0"/>
              <a:cs typeface="Arial" charset="0"/>
            </a:endParaRPr>
          </a:p>
        </p:txBody>
      </p:sp>
      <p:pic>
        <p:nvPicPr>
          <p:cNvPr id="27650" name="Picture 2" descr="C:\Documents and Settings\amandah\Local Settings\Temporary Internet Files\Content.IE5\4VJXZNXD\MC9003326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05064"/>
            <a:ext cx="2880320" cy="261482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412776"/>
            <a:ext cx="7642746" cy="4824536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C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DB Plan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Exercise</a:t>
            </a:r>
          </a:p>
          <a:p>
            <a:pPr marL="1150938" indent="-693738" eaLnBrk="1" hangingPunct="1">
              <a:buNone/>
              <a:defRPr/>
            </a:pPr>
            <a:r>
              <a:rPr lang="en-CA" sz="2700" dirty="0" smtClean="0">
                <a:latin typeface="Arial" pitchFamily="34" charset="0"/>
                <a:cs typeface="Arial" pitchFamily="34" charset="0"/>
              </a:rPr>
              <a:t>(a)	Pick an age of retirement – Magic 80, 55, 60 or 65</a:t>
            </a:r>
          </a:p>
          <a:p>
            <a:pPr marL="1150938" indent="-693738" eaLnBrk="1" hangingPunct="1">
              <a:buNone/>
              <a:defRPr/>
            </a:pPr>
            <a:r>
              <a:rPr lang="en-CA" sz="2700" dirty="0" smtClean="0">
                <a:latin typeface="Arial" pitchFamily="34" charset="0"/>
                <a:cs typeface="Arial" pitchFamily="34" charset="0"/>
              </a:rPr>
              <a:t>(b)	Estimate “Best 5 year average” salary at that point (Take years remaining, multiply by 1.02 (2% wage increase) to calculate annual wage increases, minus 3 years to get the average best salary)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mandah\Local Settings\Temporary Internet Files\Content.IE5\AYGLDV2Z\MP9004140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24744"/>
            <a:ext cx="1296144" cy="1014580"/>
          </a:xfrm>
          <a:prstGeom prst="rect">
            <a:avLst/>
          </a:prstGeom>
          <a:noFill/>
        </p:spPr>
      </p:pic>
      <p:pic>
        <p:nvPicPr>
          <p:cNvPr id="1027" name="Picture 3" descr="C:\Documents and Settings\amandah\Local Settings\Temporary Internet Files\Content.IE5\O2O803JY\MC9004345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517232"/>
            <a:ext cx="711518" cy="939651"/>
          </a:xfrm>
          <a:prstGeom prst="rect">
            <a:avLst/>
          </a:prstGeom>
          <a:noFill/>
        </p:spPr>
      </p:pic>
      <p:pic>
        <p:nvPicPr>
          <p:cNvPr id="1028" name="Picture 4" descr="C:\Documents and Settings\amandah\Local Settings\Temporary Internet Files\Content.IE5\TAWHXY5Z\MC90043453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229200"/>
            <a:ext cx="858188" cy="100811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484784"/>
            <a:ext cx="7642746" cy="4752528"/>
          </a:xfrm>
        </p:spPr>
        <p:txBody>
          <a:bodyPr/>
          <a:lstStyle/>
          <a:p>
            <a:pPr marL="1031875" indent="-574675" eaLnBrk="1" hangingPunct="1">
              <a:buNone/>
            </a:pPr>
            <a:r>
              <a:rPr lang="en-CA" sz="2600" dirty="0" smtClean="0">
                <a:latin typeface="Arial" charset="0"/>
                <a:cs typeface="Arial" charset="0"/>
              </a:rPr>
              <a:t>(c)	Apply Formula: Base pension = 1.5% x number of years of pensionable service x average salary = (1) </a:t>
            </a:r>
            <a:r>
              <a:rPr lang="en-CA" sz="2600" u="sng" dirty="0" smtClean="0">
                <a:latin typeface="Arial" charset="0"/>
                <a:cs typeface="Arial" charset="0"/>
              </a:rPr>
              <a:t>			</a:t>
            </a:r>
            <a:endParaRPr lang="en-CA" sz="2600" dirty="0" smtClean="0">
              <a:latin typeface="Arial" charset="0"/>
              <a:cs typeface="Arial" charset="0"/>
            </a:endParaRPr>
          </a:p>
          <a:p>
            <a:pPr marL="1031875" indent="-574675" eaLnBrk="1" hangingPunct="1">
              <a:buNone/>
            </a:pPr>
            <a:r>
              <a:rPr lang="en-CA" sz="2600" dirty="0" smtClean="0">
                <a:latin typeface="Arial" charset="0"/>
                <a:cs typeface="Arial" charset="0"/>
              </a:rPr>
              <a:t>(d)	Calculate penalties if applicable</a:t>
            </a:r>
            <a:r>
              <a:rPr lang="en-US" sz="2600" dirty="0" smtClean="0">
                <a:latin typeface="Arial" charset="0"/>
                <a:cs typeface="Arial" charset="0"/>
              </a:rPr>
              <a:t> (If retiring after 55 with 5+ years of service and do not meet Magic 80 requirements)</a:t>
            </a:r>
          </a:p>
          <a:p>
            <a:pPr marL="1603375" lvl="1" indent="-571500" eaLnBrk="1" hangingPunct="1">
              <a:buNone/>
            </a:pPr>
            <a:r>
              <a:rPr lang="en-CA" sz="2600" dirty="0" smtClean="0">
                <a:latin typeface="Arial" charset="0"/>
                <a:cs typeface="Arial" charset="0"/>
              </a:rPr>
              <a:t>(i)	Number of months before age 60 ____________ (2)</a:t>
            </a:r>
          </a:p>
        </p:txBody>
      </p:sp>
      <p:pic>
        <p:nvPicPr>
          <p:cNvPr id="28674" name="Picture 2" descr="C:\Documents and Settings\amandah\Local Settings\Temporary Internet Files\Content.IE5\5ENKVTBE\MC9001302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5" y="4869160"/>
            <a:ext cx="1734731" cy="159031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484784"/>
            <a:ext cx="7642746" cy="4680520"/>
          </a:xfrm>
        </p:spPr>
        <p:txBody>
          <a:bodyPr/>
          <a:lstStyle/>
          <a:p>
            <a:pPr marL="693738" lvl="1" indent="-693738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(ii)	¼% x 1% x Line (2) = </a:t>
            </a:r>
            <a:r>
              <a:rPr lang="en-CA" sz="2800" u="sng" dirty="0" smtClean="0">
                <a:latin typeface="Arial" charset="0"/>
                <a:cs typeface="Arial" charset="0"/>
              </a:rPr>
              <a:t>__________</a:t>
            </a:r>
            <a:r>
              <a:rPr lang="en-CA" sz="2800" dirty="0" smtClean="0">
                <a:latin typeface="Arial" charset="0"/>
                <a:cs typeface="Arial" charset="0"/>
              </a:rPr>
              <a:t> (3)</a:t>
            </a:r>
          </a:p>
          <a:p>
            <a:pPr marL="693738" lvl="1" indent="-693738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(iii)	Line (2) x Line (3)  = </a:t>
            </a:r>
            <a:r>
              <a:rPr lang="en-CA" sz="2800" u="sng" dirty="0" smtClean="0">
                <a:latin typeface="Arial" charset="0"/>
                <a:cs typeface="Arial" charset="0"/>
              </a:rPr>
              <a:t>___________</a:t>
            </a:r>
            <a:r>
              <a:rPr lang="en-CA" sz="2800" dirty="0" smtClean="0">
                <a:latin typeface="Arial" charset="0"/>
                <a:cs typeface="Arial" charset="0"/>
              </a:rPr>
              <a:t> (4)</a:t>
            </a:r>
          </a:p>
          <a:p>
            <a:pPr marL="693738" lvl="1" indent="-693738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(iv)	Line (1) minus Line (4) = _______ (5) Pension</a:t>
            </a:r>
          </a:p>
          <a:p>
            <a:pPr marL="457200" lvl="1" indent="-45720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Total Pension Payable = Line (5) </a:t>
            </a:r>
            <a:r>
              <a:rPr lang="en-CA" sz="2800" u="sng" dirty="0" smtClean="0">
                <a:latin typeface="Arial" charset="0"/>
                <a:cs typeface="Arial" charset="0"/>
              </a:rPr>
              <a:t>________</a:t>
            </a:r>
            <a:endParaRPr lang="en-CA" sz="2800" dirty="0" smtClean="0">
              <a:latin typeface="Arial" charset="0"/>
              <a:cs typeface="Arial" charset="0"/>
            </a:endParaRPr>
          </a:p>
        </p:txBody>
      </p:sp>
      <p:pic>
        <p:nvPicPr>
          <p:cNvPr id="29698" name="Picture 2" descr="C:\Documents and Settings\amandah\Local Settings\Temporary Internet Files\Content.IE5\TAWHXY5Z\MC9003843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25144"/>
            <a:ext cx="2376264" cy="1795123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1" y="1735138"/>
            <a:ext cx="7570738" cy="4235450"/>
          </a:xfrm>
        </p:spPr>
        <p:txBody>
          <a:bodyPr/>
          <a:lstStyle/>
          <a:p>
            <a:pPr indent="-255588" eaLnBrk="1" hangingPunct="1">
              <a:buNone/>
            </a:pPr>
            <a:r>
              <a:rPr lang="en-CA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MSBA (DC Plan) </a:t>
            </a:r>
            <a:r>
              <a:rPr lang="en-CA" sz="2800" dirty="0" smtClean="0">
                <a:latin typeface="Arial" charset="0"/>
                <a:cs typeface="Arial" charset="0"/>
              </a:rPr>
              <a:t>=</a:t>
            </a:r>
          </a:p>
          <a:p>
            <a:pPr marL="914400" indent="-457200" eaLnBrk="1" hangingPunct="1"/>
            <a:r>
              <a:rPr lang="en-CA" sz="2800" dirty="0" smtClean="0">
                <a:latin typeface="Arial" charset="0"/>
                <a:cs typeface="Arial" charset="0"/>
              </a:rPr>
              <a:t> </a:t>
            </a:r>
            <a:r>
              <a:rPr lang="en-CA" sz="2800" u="sng" dirty="0" smtClean="0">
                <a:latin typeface="Arial" charset="0"/>
                <a:cs typeface="Arial" charset="0"/>
              </a:rPr>
              <a:t>				 </a:t>
            </a:r>
            <a:r>
              <a:rPr lang="en-CA" sz="2800" dirty="0" smtClean="0">
                <a:latin typeface="Arial" charset="0"/>
                <a:cs typeface="Arial" charset="0"/>
              </a:rPr>
              <a:t>/monthly</a:t>
            </a:r>
          </a:p>
          <a:p>
            <a:pPr eaLnBrk="1" hangingPunct="1"/>
            <a:endParaRPr lang="en-CA" sz="2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indent="-255588" eaLnBrk="1" hangingPunct="1">
              <a:buNone/>
            </a:pPr>
            <a:endParaRPr lang="en-CA" sz="2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indent="-255588" eaLnBrk="1" hangingPunct="1">
              <a:buNone/>
            </a:pPr>
            <a:r>
              <a:rPr lang="en-CA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DB Plan </a:t>
            </a:r>
            <a:r>
              <a:rPr lang="en-CA" sz="2800" dirty="0" smtClean="0">
                <a:latin typeface="Arial" charset="0"/>
                <a:cs typeface="Arial" charset="0"/>
              </a:rPr>
              <a:t>– Line (5)/12 = </a:t>
            </a:r>
          </a:p>
          <a:p>
            <a:pPr marL="914400" indent="-457200" eaLnBrk="1" hangingPunct="1"/>
            <a:r>
              <a:rPr lang="en-CA" sz="2800" u="sng" dirty="0" smtClean="0">
                <a:latin typeface="Arial" charset="0"/>
                <a:cs typeface="Arial" charset="0"/>
              </a:rPr>
              <a:t>				 </a:t>
            </a:r>
            <a:r>
              <a:rPr lang="en-CA" sz="2800" dirty="0" smtClean="0">
                <a:latin typeface="Arial" charset="0"/>
                <a:cs typeface="Arial" charset="0"/>
              </a:rPr>
              <a:t>/monthly</a:t>
            </a:r>
            <a:endParaRPr lang="en-US" sz="2800" dirty="0" smtClean="0">
              <a:latin typeface="Arial" charset="0"/>
              <a:cs typeface="Arial" charset="0"/>
            </a:endParaRPr>
          </a:p>
        </p:txBody>
      </p:sp>
      <p:pic>
        <p:nvPicPr>
          <p:cNvPr id="30722" name="Picture 2" descr="C:\Documents and Settings\amandah\Local Settings\Temporary Internet Files\Content.IE5\TAWHXY5Z\MC9004109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212976"/>
            <a:ext cx="2428878" cy="172819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New Employee </a:t>
            </a:r>
            <a:r>
              <a:rPr lang="en-C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 Plan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 Example</a:t>
            </a:r>
          </a:p>
          <a:p>
            <a:pPr marL="457200" indent="-457200" eaLnBrk="1" hangingPunct="1"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MSBA Statement</a:t>
            </a:r>
          </a:p>
          <a:p>
            <a:pPr marL="914400" lvl="1" indent="-457200" eaLnBrk="1" hangingPunct="1">
              <a:buNone/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a)	Value of Pension Account at Most Recent Date</a:t>
            </a:r>
          </a:p>
          <a:p>
            <a:pPr marL="1489075" lvl="4" indent="-574675" eaLnBrk="1" hangingPunct="1">
              <a:buNone/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(1)	</a:t>
            </a:r>
            <a:r>
              <a:rPr lang="en-CA" sz="2800" u="sng" dirty="0" smtClean="0">
                <a:latin typeface="Arial" pitchFamily="34" charset="0"/>
                <a:cs typeface="Arial" pitchFamily="34" charset="0"/>
              </a:rPr>
              <a:t>$11,18.08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C:\Documents and Settings\amandah\Local Settings\Temporary Internet Files\Content.IE5\O2O803JY\MC9000555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658367"/>
            <a:ext cx="2808312" cy="254810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412776"/>
            <a:ext cx="7642746" cy="4896544"/>
          </a:xfrm>
        </p:spPr>
        <p:txBody>
          <a:bodyPr/>
          <a:lstStyle/>
          <a:p>
            <a:pPr marL="573088" lvl="1" indent="-573088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(b)	Estimated Value at Retirement Age</a:t>
            </a:r>
          </a:p>
          <a:p>
            <a:pPr marL="1146175" lvl="2" indent="-573088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(i)	Pick age 55, 60 or </a:t>
            </a:r>
            <a:r>
              <a:rPr lang="en-CA" sz="2800" u="sng" dirty="0" smtClean="0">
                <a:latin typeface="Arial" charset="0"/>
                <a:cs typeface="Arial" charset="0"/>
              </a:rPr>
              <a:t>65</a:t>
            </a:r>
            <a:endParaRPr lang="en-US" sz="2800" u="sng" dirty="0" smtClean="0">
              <a:latin typeface="Arial" charset="0"/>
              <a:cs typeface="Arial" charset="0"/>
            </a:endParaRPr>
          </a:p>
          <a:p>
            <a:pPr marL="1146175" indent="-573088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(ii)	Estimated Future Contributions</a:t>
            </a:r>
          </a:p>
          <a:p>
            <a:pPr marL="573088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(Multiply Line (1) x 2 for every ten years remaining)</a:t>
            </a:r>
          </a:p>
          <a:p>
            <a:pPr marL="1146175" indent="-573088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(2)	</a:t>
            </a:r>
            <a:r>
              <a:rPr lang="en-CA" sz="2800" u="sng" dirty="0" smtClean="0">
                <a:latin typeface="Arial" charset="0"/>
                <a:cs typeface="Arial" charset="0"/>
              </a:rPr>
              <a:t>L (1) x 2 x 2 x 2 = $94,544.64</a:t>
            </a:r>
            <a:endParaRPr lang="en-US" sz="2800" dirty="0" smtClean="0"/>
          </a:p>
        </p:txBody>
      </p:sp>
      <p:pic>
        <p:nvPicPr>
          <p:cNvPr id="32770" name="Picture 2" descr="C:\Documents and Settings\amandah\Local Settings\Temporary Internet Files\Content.IE5\TAWHXY5Z\MC9002955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437112"/>
            <a:ext cx="1872208" cy="168133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35138"/>
            <a:ext cx="7642747" cy="4235450"/>
          </a:xfrm>
        </p:spPr>
        <p:txBody>
          <a:bodyPr/>
          <a:lstStyle/>
          <a:p>
            <a:pPr marL="1146175" indent="-68262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(iii)	Estimated Investment Income</a:t>
            </a:r>
          </a:p>
          <a:p>
            <a:pPr marL="1146175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(Line (2) x Estimated Return Rate [0.08])</a:t>
            </a:r>
          </a:p>
          <a:p>
            <a:pPr marL="1719263" indent="-573088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(3)	Line (2) x 0.08 = </a:t>
            </a:r>
            <a:r>
              <a:rPr lang="en-CA" sz="2800" u="sng" dirty="0" smtClean="0">
                <a:latin typeface="Arial" charset="0"/>
                <a:cs typeface="Arial" charset="0"/>
              </a:rPr>
              <a:t>$7,583.57</a:t>
            </a:r>
            <a:endParaRPr lang="en-US" sz="2800" dirty="0" smtClean="0"/>
          </a:p>
        </p:txBody>
      </p:sp>
      <p:pic>
        <p:nvPicPr>
          <p:cNvPr id="33794" name="Picture 2" descr="C:\Documents and Settings\amandah\Local Settings\Temporary Internet Files\Content.IE5\VZUTR9G4\MC9002372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221088"/>
            <a:ext cx="2808312" cy="202524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484784"/>
            <a:ext cx="7642746" cy="4680520"/>
          </a:xfrm>
        </p:spPr>
        <p:txBody>
          <a:bodyPr/>
          <a:lstStyle/>
          <a:p>
            <a:pPr marL="574675" lvl="1" indent="-5746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(c)	Total Estimated Value of Pension at 55, 60 or 65</a:t>
            </a:r>
          </a:p>
          <a:p>
            <a:pPr marL="574675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Line (1) </a:t>
            </a:r>
            <a:r>
              <a:rPr lang="en-CA" sz="2800" u="sng" dirty="0" smtClean="0">
                <a:latin typeface="Arial" charset="0"/>
                <a:cs typeface="Arial" charset="0"/>
              </a:rPr>
              <a:t>$11,818.08</a:t>
            </a:r>
            <a:r>
              <a:rPr lang="en-CA" sz="2800" dirty="0" smtClean="0">
                <a:latin typeface="Arial" charset="0"/>
                <a:cs typeface="Arial" charset="0"/>
              </a:rPr>
              <a:t>  +</a:t>
            </a:r>
          </a:p>
          <a:p>
            <a:pPr marL="574675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Line (2) </a:t>
            </a:r>
            <a:r>
              <a:rPr lang="en-CA" sz="2800" u="sng" dirty="0" smtClean="0">
                <a:latin typeface="Arial" charset="0"/>
                <a:cs typeface="Arial" charset="0"/>
              </a:rPr>
              <a:t>$94,544.64</a:t>
            </a:r>
            <a:r>
              <a:rPr lang="en-CA" sz="2800" dirty="0" smtClean="0">
                <a:latin typeface="Arial" charset="0"/>
                <a:cs typeface="Arial" charset="0"/>
              </a:rPr>
              <a:t> + </a:t>
            </a:r>
          </a:p>
          <a:p>
            <a:pPr marL="574675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Line (3) </a:t>
            </a:r>
            <a:r>
              <a:rPr lang="en-CA" sz="2800" u="sng" dirty="0" smtClean="0">
                <a:latin typeface="Arial" charset="0"/>
                <a:cs typeface="Arial" charset="0"/>
              </a:rPr>
              <a:t>$7,583.57</a:t>
            </a:r>
          </a:p>
          <a:p>
            <a:pPr marL="574675" lvl="1" indent="0" eaLnBrk="1" hangingPunct="1">
              <a:buNone/>
            </a:pPr>
            <a:r>
              <a:rPr lang="en-CA" sz="2800" b="1" dirty="0" smtClean="0">
                <a:latin typeface="Arial" charset="0"/>
                <a:cs typeface="Arial" charset="0"/>
              </a:rPr>
              <a:t>= (4) </a:t>
            </a:r>
            <a:r>
              <a:rPr lang="en-CA" sz="2800" b="1" u="sng" dirty="0" smtClean="0">
                <a:latin typeface="Arial" charset="0"/>
                <a:cs typeface="Arial" charset="0"/>
              </a:rPr>
              <a:t>$113,946.29</a:t>
            </a:r>
            <a:endParaRPr lang="en-US" dirty="0" smtClean="0"/>
          </a:p>
        </p:txBody>
      </p:sp>
      <p:pic>
        <p:nvPicPr>
          <p:cNvPr id="34821" name="Picture 5" descr="C:\Documents and Settings\amandah\Local Settings\Temporary Internet Files\Content.IE5\TAWHXY5Z\MP9002016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708920"/>
            <a:ext cx="3148748" cy="208823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484784"/>
            <a:ext cx="7642746" cy="4608512"/>
          </a:xfrm>
        </p:spPr>
        <p:txBody>
          <a:bodyPr/>
          <a:lstStyle/>
          <a:p>
            <a:pPr marL="574675" lvl="1" indent="-5746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(d)	Total Estimated Value of Pension at 55, 60 or 65</a:t>
            </a:r>
          </a:p>
          <a:p>
            <a:pPr marL="574675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Line (1) </a:t>
            </a:r>
            <a:r>
              <a:rPr lang="en-CA" sz="2800" u="sng" dirty="0" smtClean="0">
                <a:latin typeface="Arial" charset="0"/>
                <a:cs typeface="Arial" charset="0"/>
              </a:rPr>
              <a:t>$11,818.08	</a:t>
            </a:r>
            <a:r>
              <a:rPr lang="en-CA" sz="2800" dirty="0" smtClean="0">
                <a:latin typeface="Arial" charset="0"/>
                <a:cs typeface="Arial" charset="0"/>
              </a:rPr>
              <a:t> + </a:t>
            </a:r>
          </a:p>
          <a:p>
            <a:pPr marL="574675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Line (2) </a:t>
            </a:r>
            <a:r>
              <a:rPr lang="en-CA" sz="2800" u="sng" dirty="0" smtClean="0">
                <a:latin typeface="Arial" charset="0"/>
                <a:cs typeface="Arial" charset="0"/>
              </a:rPr>
              <a:t>$94,544.64</a:t>
            </a:r>
            <a:r>
              <a:rPr lang="en-CA" sz="2800" dirty="0" smtClean="0">
                <a:latin typeface="Arial" charset="0"/>
                <a:cs typeface="Arial" charset="0"/>
              </a:rPr>
              <a:t> + </a:t>
            </a:r>
          </a:p>
          <a:p>
            <a:pPr marL="571500" lvl="1" indent="31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Line (3) </a:t>
            </a:r>
            <a:r>
              <a:rPr lang="en-CA" sz="2800" u="sng" dirty="0" smtClean="0">
                <a:latin typeface="Arial" charset="0"/>
                <a:cs typeface="Arial" charset="0"/>
              </a:rPr>
              <a:t>$7,583.57</a:t>
            </a:r>
          </a:p>
          <a:p>
            <a:pPr marL="571500" lvl="1" indent="3175" eaLnBrk="1" hangingPunct="1">
              <a:buNone/>
            </a:pPr>
            <a:r>
              <a:rPr lang="en-CA" sz="2800" b="1" dirty="0" smtClean="0">
                <a:latin typeface="Arial" charset="0"/>
                <a:cs typeface="Arial" charset="0"/>
              </a:rPr>
              <a:t>= (4) </a:t>
            </a:r>
            <a:r>
              <a:rPr lang="en-CA" sz="2800" b="1" u="sng" dirty="0" smtClean="0">
                <a:latin typeface="Arial" charset="0"/>
                <a:cs typeface="Arial" charset="0"/>
              </a:rPr>
              <a:t>$113,946.29</a:t>
            </a:r>
            <a:endParaRPr lang="en-CA" sz="2800" dirty="0" smtClean="0"/>
          </a:p>
        </p:txBody>
      </p:sp>
      <p:pic>
        <p:nvPicPr>
          <p:cNvPr id="35842" name="Picture 2" descr="C:\Documents and Settings\amandah\Local Settings\Temporary Internet Files\Content.IE5\4VJXZNXD\MP9004422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156" y="2996952"/>
            <a:ext cx="3141588" cy="208823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79271" cy="1143000"/>
          </a:xfrm>
        </p:spPr>
        <p:txBody>
          <a:bodyPr/>
          <a:lstStyle/>
          <a:p>
            <a:pPr algn="ctr" eaLnBrk="1" hangingPunct="1"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484784"/>
            <a:ext cx="7642746" cy="4485804"/>
          </a:xfrm>
        </p:spPr>
        <p:txBody>
          <a:bodyPr/>
          <a:lstStyle/>
          <a:p>
            <a:pPr marL="484188" indent="-484188" eaLnBrk="1" hangingPunct="1">
              <a:buNone/>
              <a:defRPr/>
            </a:pPr>
            <a:r>
              <a:rPr lang="en-CA" sz="2600" u="sng" dirty="0" smtClean="0">
                <a:latin typeface="Arial" pitchFamily="34" charset="0"/>
                <a:cs typeface="Arial" pitchFamily="34" charset="0"/>
              </a:rPr>
              <a:t>Definitions</a:t>
            </a:r>
            <a:r>
              <a:rPr lang="en-CA" sz="2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eaLnBrk="1" hangingPunct="1">
              <a:defRPr/>
            </a:pPr>
            <a:r>
              <a:rPr lang="en-CA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DB Plan</a:t>
            </a:r>
          </a:p>
          <a:p>
            <a:pPr marL="457200" lvl="1" indent="0" eaLnBrk="1" hangingPunct="1">
              <a:buNone/>
              <a:defRPr/>
            </a:pPr>
            <a:r>
              <a:rPr lang="en-CA" sz="2600" dirty="0" smtClean="0">
                <a:latin typeface="Arial" pitchFamily="34" charset="0"/>
                <a:cs typeface="Arial" pitchFamily="34" charset="0"/>
              </a:rPr>
              <a:t>The objective is to provide funding required for a pre-determined level of pension</a:t>
            </a:r>
          </a:p>
          <a:p>
            <a:pPr marL="457200" indent="-457200" eaLnBrk="1" hangingPunct="1">
              <a:defRPr/>
            </a:pPr>
            <a:r>
              <a:rPr lang="en-CA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 Plan</a:t>
            </a:r>
          </a:p>
          <a:p>
            <a:pPr marL="457200" lvl="1" indent="0" eaLnBrk="1" hangingPunct="1">
              <a:buNone/>
              <a:defRPr/>
            </a:pPr>
            <a:r>
              <a:rPr lang="en-CA" sz="2600" dirty="0" smtClean="0">
                <a:latin typeface="Arial" pitchFamily="34" charset="0"/>
                <a:cs typeface="Arial" pitchFamily="34" charset="0"/>
              </a:rPr>
              <a:t>An account that relies on the size of money in the plan and the market conditions at the time of withdrawal (Retirement)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mandah\Local Settings\Temporary Internet Files\Content.IE5\AYGLDV2Z\MP90043117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268760"/>
            <a:ext cx="3298176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574675" indent="-5746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(e)	Estimated Monthly Pension at Retirement</a:t>
            </a:r>
          </a:p>
          <a:p>
            <a:pPr marL="574675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Line (4) </a:t>
            </a:r>
            <a:r>
              <a:rPr lang="en-CA" sz="2800" u="sng" dirty="0" smtClean="0">
                <a:latin typeface="Arial" charset="0"/>
                <a:cs typeface="Arial" charset="0"/>
              </a:rPr>
              <a:t>$113,946.29</a:t>
            </a:r>
            <a:r>
              <a:rPr lang="en-CA" sz="2800" dirty="0" smtClean="0">
                <a:latin typeface="Arial" charset="0"/>
                <a:cs typeface="Arial" charset="0"/>
              </a:rPr>
              <a:t> divided by 100,000</a:t>
            </a:r>
          </a:p>
          <a:p>
            <a:pPr marL="574675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= (5) </a:t>
            </a:r>
            <a:r>
              <a:rPr lang="en-CA" sz="2800" u="sng" dirty="0" smtClean="0">
                <a:latin typeface="Arial" charset="0"/>
                <a:cs typeface="Arial" charset="0"/>
              </a:rPr>
              <a:t>1.13</a:t>
            </a:r>
          </a:p>
          <a:p>
            <a:pPr marL="574675" lvl="1" indent="0" eaLnBrk="1" hangingPunct="1">
              <a:buNone/>
            </a:pPr>
            <a:endParaRPr lang="en-CA" sz="2800" dirty="0" smtClean="0">
              <a:latin typeface="Arial" charset="0"/>
              <a:cs typeface="Arial" charset="0"/>
            </a:endParaRPr>
          </a:p>
          <a:p>
            <a:pPr marL="574675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Then</a:t>
            </a:r>
            <a:endParaRPr lang="en-US" dirty="0" smtClean="0"/>
          </a:p>
        </p:txBody>
      </p:sp>
      <p:pic>
        <p:nvPicPr>
          <p:cNvPr id="36866" name="Picture 2" descr="C:\Documents and Settings\amandah\Local Settings\Temporary Internet Files\Content.IE5\VZUTR9G4\MP90040096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53150"/>
            <a:ext cx="3024336" cy="24618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Line (5) </a:t>
            </a:r>
            <a:r>
              <a:rPr lang="en-CA" sz="2800" u="sng" dirty="0" smtClean="0">
                <a:latin typeface="Arial" charset="0"/>
                <a:cs typeface="Arial" charset="0"/>
              </a:rPr>
              <a:t>1.13</a:t>
            </a:r>
            <a:r>
              <a:rPr lang="en-CA" sz="2800" dirty="0" smtClean="0">
                <a:latin typeface="Arial" charset="0"/>
                <a:cs typeface="Arial" charset="0"/>
              </a:rPr>
              <a:t> x the number chosen from the appropriate annuity table ($559.21 based on 65 year old woman)</a:t>
            </a:r>
          </a:p>
          <a:p>
            <a:pPr lvl="1" eaLnBrk="1" hangingPunct="1"/>
            <a:endParaRPr lang="en-CA" sz="2800" dirty="0" smtClean="0">
              <a:latin typeface="Arial" charset="0"/>
              <a:cs typeface="Arial" charset="0"/>
            </a:endParaRPr>
          </a:p>
          <a:p>
            <a:pPr marL="457200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= </a:t>
            </a:r>
            <a:r>
              <a:rPr lang="en-CA" sz="2800" b="1" u="sng" dirty="0" smtClean="0">
                <a:latin typeface="Arial" charset="0"/>
                <a:cs typeface="Arial" charset="0"/>
              </a:rPr>
              <a:t>$631.91</a:t>
            </a:r>
            <a:r>
              <a:rPr lang="en-CA" sz="2800" b="1" dirty="0" smtClean="0">
                <a:latin typeface="Arial" charset="0"/>
                <a:cs typeface="Arial" charset="0"/>
              </a:rPr>
              <a:t> </a:t>
            </a:r>
            <a:r>
              <a:rPr lang="en-CA" sz="2800" dirty="0" smtClean="0">
                <a:latin typeface="Arial" charset="0"/>
                <a:cs typeface="Arial" charset="0"/>
              </a:rPr>
              <a:t>estimated monthly pension</a:t>
            </a:r>
            <a:endParaRPr lang="en-US" sz="2800" dirty="0" smtClean="0"/>
          </a:p>
        </p:txBody>
      </p:sp>
      <p:pic>
        <p:nvPicPr>
          <p:cNvPr id="37890" name="Picture 2" descr="C:\Documents and Settings\amandah\Local Settings\Temporary Internet Files\Content.IE5\W0TGSBZ9\MP9004441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97152"/>
            <a:ext cx="3888432" cy="157235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CA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DB Plan </a:t>
            </a:r>
            <a:r>
              <a:rPr lang="en-CA" sz="2600" dirty="0" smtClean="0">
                <a:latin typeface="Arial" pitchFamily="34" charset="0"/>
                <a:cs typeface="Arial" pitchFamily="34" charset="0"/>
              </a:rPr>
              <a:t>Exercise</a:t>
            </a:r>
          </a:p>
          <a:p>
            <a:pPr marL="1031875" indent="-574675" eaLnBrk="1" hangingPunct="1">
              <a:buNone/>
              <a:defRPr/>
            </a:pPr>
            <a:r>
              <a:rPr lang="en-CA" sz="2600" dirty="0" smtClean="0">
                <a:latin typeface="Arial" pitchFamily="34" charset="0"/>
                <a:cs typeface="Arial" pitchFamily="34" charset="0"/>
              </a:rPr>
              <a:t>(a)	Pick an age of retirement – Magic 80, 55, 60 or </a:t>
            </a:r>
            <a:r>
              <a:rPr lang="en-CA" sz="2600" u="sng" dirty="0" smtClean="0">
                <a:latin typeface="Arial" pitchFamily="34" charset="0"/>
                <a:cs typeface="Arial" pitchFamily="34" charset="0"/>
              </a:rPr>
              <a:t>65</a:t>
            </a:r>
          </a:p>
          <a:p>
            <a:pPr marL="1031875" indent="-574675" eaLnBrk="1" hangingPunct="1">
              <a:buNone/>
              <a:defRPr/>
            </a:pPr>
            <a:r>
              <a:rPr lang="en-CA" sz="2600" dirty="0" smtClean="0">
                <a:latin typeface="Arial" pitchFamily="34" charset="0"/>
                <a:cs typeface="Arial" pitchFamily="34" charset="0"/>
              </a:rPr>
              <a:t>(b)	Estimate “Best 5 year average” salary at that point (Take years remaining, multiply by 1.02 to calculate annual wage increases, minus 3 years to get the average best salary) = </a:t>
            </a:r>
            <a:r>
              <a:rPr lang="en-CA" sz="2600" u="sng" dirty="0" smtClean="0">
                <a:latin typeface="Arial" pitchFamily="34" charset="0"/>
                <a:cs typeface="Arial" pitchFamily="34" charset="0"/>
              </a:rPr>
              <a:t>$51,908.97</a:t>
            </a:r>
            <a:endParaRPr lang="en-US" sz="2600" u="sng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8914" name="Picture 2" descr="C:\Documents and Settings\amandah\Local Settings\Temporary Internet Files\Content.IE5\1BU19M5A\MP9003900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509120"/>
            <a:ext cx="1212446" cy="169919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642747" cy="4752528"/>
          </a:xfrm>
        </p:spPr>
        <p:txBody>
          <a:bodyPr/>
          <a:lstStyle/>
          <a:p>
            <a:pPr marL="574675" indent="-574675" eaLnBrk="1" hangingPunct="1">
              <a:buNone/>
            </a:pPr>
            <a:r>
              <a:rPr lang="en-CA" sz="2500" dirty="0" smtClean="0">
                <a:latin typeface="Arial" charset="0"/>
                <a:cs typeface="Arial" charset="0"/>
              </a:rPr>
              <a:t>(c)	Apply Formula: Base pension = 1.5% x number of years of pensionable service x average salary = (1) (</a:t>
            </a:r>
            <a:r>
              <a:rPr lang="en-CA" sz="2500" u="sng" dirty="0" smtClean="0">
                <a:latin typeface="Arial" charset="0"/>
                <a:cs typeface="Arial" charset="0"/>
              </a:rPr>
              <a:t>35 yrs x 1.5%= 52.5% x 51,908.87) = </a:t>
            </a:r>
            <a:r>
              <a:rPr lang="en-CA" sz="2500" b="1" u="sng" dirty="0" smtClean="0">
                <a:latin typeface="Arial" charset="0"/>
                <a:cs typeface="Arial" charset="0"/>
              </a:rPr>
              <a:t>$27,251.74</a:t>
            </a:r>
          </a:p>
          <a:p>
            <a:pPr marL="574675" indent="-574675" eaLnBrk="1" hangingPunct="1">
              <a:buNone/>
            </a:pPr>
            <a:r>
              <a:rPr lang="en-CA" sz="2500" dirty="0" smtClean="0">
                <a:latin typeface="Arial" charset="0"/>
                <a:cs typeface="Arial" charset="0"/>
              </a:rPr>
              <a:t>(d)	Calculate penalties if applicable</a:t>
            </a:r>
            <a:r>
              <a:rPr lang="en-US" sz="2500" dirty="0" smtClean="0">
                <a:latin typeface="Arial" charset="0"/>
                <a:cs typeface="Arial" charset="0"/>
              </a:rPr>
              <a:t> (if retiring after 55 with 5+ years of service and do not meet Magic 80 requirements)</a:t>
            </a:r>
          </a:p>
          <a:p>
            <a:pPr marL="1031875" lvl="1" indent="-457200" eaLnBrk="1" hangingPunct="1">
              <a:buNone/>
            </a:pPr>
            <a:r>
              <a:rPr lang="en-CA" sz="2500" dirty="0" smtClean="0">
                <a:latin typeface="Arial" charset="0"/>
                <a:cs typeface="Arial" charset="0"/>
              </a:rPr>
              <a:t>(i)	Number of months before age 60 </a:t>
            </a:r>
            <a:r>
              <a:rPr lang="en-CA" sz="2500" u="sng" dirty="0" smtClean="0">
                <a:latin typeface="Arial" charset="0"/>
                <a:cs typeface="Arial" charset="0"/>
              </a:rPr>
              <a:t>	</a:t>
            </a:r>
            <a:r>
              <a:rPr lang="en-CA" sz="2500" dirty="0" smtClean="0">
                <a:latin typeface="Arial" charset="0"/>
                <a:cs typeface="Arial" charset="0"/>
              </a:rPr>
              <a:t>(2)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050" name="Picture 2" descr="C:\Documents and Settings\amandah\Local Settings\Temporary Internet Files\Content.IE5\O2O803JY\MP90040186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229200"/>
            <a:ext cx="2520280" cy="116004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1" y="1484784"/>
            <a:ext cx="7570738" cy="4752528"/>
          </a:xfrm>
        </p:spPr>
        <p:txBody>
          <a:bodyPr/>
          <a:lstStyle/>
          <a:p>
            <a:pPr marL="1031875" lvl="1" indent="-5746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(ii)	¼% x 1% x Line (2) = </a:t>
            </a:r>
            <a:r>
              <a:rPr lang="en-CA" sz="2800" u="sng" dirty="0" smtClean="0">
                <a:latin typeface="Arial" charset="0"/>
                <a:cs typeface="Arial" charset="0"/>
              </a:rPr>
              <a:t>N/A</a:t>
            </a:r>
            <a:r>
              <a:rPr lang="en-CA" sz="2800" dirty="0" smtClean="0">
                <a:latin typeface="Arial" charset="0"/>
                <a:cs typeface="Arial" charset="0"/>
              </a:rPr>
              <a:t> (3)</a:t>
            </a:r>
          </a:p>
          <a:p>
            <a:pPr marL="1031875" lvl="1" indent="-5746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(iii)	Line (2) x Line (3)  = </a:t>
            </a:r>
            <a:r>
              <a:rPr lang="en-CA" sz="2800" u="sng" dirty="0" smtClean="0">
                <a:latin typeface="Arial" charset="0"/>
                <a:cs typeface="Arial" charset="0"/>
              </a:rPr>
              <a:t>N/A</a:t>
            </a:r>
            <a:r>
              <a:rPr lang="en-CA" sz="2800" dirty="0" smtClean="0">
                <a:latin typeface="Arial" charset="0"/>
                <a:cs typeface="Arial" charset="0"/>
              </a:rPr>
              <a:t> (4)</a:t>
            </a:r>
          </a:p>
          <a:p>
            <a:pPr marL="1031875" lvl="1" indent="-5746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(iv)	Line (1) minus Line (4) = </a:t>
            </a:r>
            <a:r>
              <a:rPr lang="en-CA" sz="2800" u="sng" dirty="0" smtClean="0">
                <a:latin typeface="Arial" charset="0"/>
                <a:cs typeface="Arial" charset="0"/>
              </a:rPr>
              <a:t>$27,251.74</a:t>
            </a:r>
            <a:r>
              <a:rPr lang="en-CA" sz="2800" dirty="0" smtClean="0">
                <a:latin typeface="Arial" charset="0"/>
                <a:cs typeface="Arial" charset="0"/>
              </a:rPr>
              <a:t> (5) Pension</a:t>
            </a:r>
          </a:p>
          <a:p>
            <a:pPr marL="457200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Total Pension Payable</a:t>
            </a:r>
          </a:p>
          <a:p>
            <a:pPr marL="457200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= Line (5) </a:t>
            </a:r>
            <a:r>
              <a:rPr lang="en-CA" sz="2800" b="1" u="sng" dirty="0" smtClean="0">
                <a:latin typeface="Arial" charset="0"/>
                <a:cs typeface="Arial" charset="0"/>
              </a:rPr>
              <a:t>$27,251.74</a:t>
            </a:r>
            <a:endParaRPr lang="en-US" sz="2800" b="1" dirty="0" smtClean="0"/>
          </a:p>
        </p:txBody>
      </p:sp>
      <p:pic>
        <p:nvPicPr>
          <p:cNvPr id="39938" name="Picture 2" descr="C:\Documents and Settings\amandah\Local Settings\Temporary Internet Files\Content.IE5\W0TGSBZ9\MP9003901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73016"/>
            <a:ext cx="2376264" cy="282565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412776"/>
            <a:ext cx="7642746" cy="4752528"/>
          </a:xfrm>
        </p:spPr>
        <p:txBody>
          <a:bodyPr/>
          <a:lstStyle/>
          <a:p>
            <a:pPr marL="457200" indent="-457200" eaLnBrk="1" hangingPunct="1"/>
            <a:r>
              <a:rPr lang="en-CA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MSBA (DC Plan) </a:t>
            </a:r>
            <a:r>
              <a:rPr lang="en-CA" sz="2800" dirty="0" smtClean="0">
                <a:latin typeface="Arial" charset="0"/>
                <a:cs typeface="Arial" charset="0"/>
              </a:rPr>
              <a:t>=</a:t>
            </a:r>
          </a:p>
          <a:p>
            <a:pPr marL="457200" indent="-457200" eaLnBrk="1" hangingPunct="1"/>
            <a:r>
              <a:rPr lang="en-CA" sz="2800" b="1" u="sng" dirty="0" smtClean="0">
                <a:latin typeface="Arial" charset="0"/>
                <a:cs typeface="Arial" charset="0"/>
              </a:rPr>
              <a:t>$631.91</a:t>
            </a:r>
            <a:r>
              <a:rPr lang="en-CA" sz="2800" dirty="0" smtClean="0">
                <a:latin typeface="Arial" charset="0"/>
                <a:cs typeface="Arial" charset="0"/>
              </a:rPr>
              <a:t>/monthly</a:t>
            </a:r>
          </a:p>
          <a:p>
            <a:pPr eaLnBrk="1" hangingPunct="1"/>
            <a:endParaRPr lang="en-CA" sz="2800" dirty="0" smtClean="0">
              <a:latin typeface="Arial" charset="0"/>
              <a:cs typeface="Arial" charset="0"/>
            </a:endParaRPr>
          </a:p>
          <a:p>
            <a:pPr marL="398463" indent="-398463" eaLnBrk="1" hangingPunct="1"/>
            <a:r>
              <a:rPr lang="en-CA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DB Plan </a:t>
            </a:r>
            <a:r>
              <a:rPr lang="en-CA" sz="2800" dirty="0" smtClean="0">
                <a:latin typeface="Arial" charset="0"/>
                <a:cs typeface="Arial" charset="0"/>
              </a:rPr>
              <a:t>– Line (5)/12 = $27,251.74/12</a:t>
            </a:r>
          </a:p>
          <a:p>
            <a:pPr marL="457200" indent="-457200" eaLnBrk="1" hangingPunct="1"/>
            <a:r>
              <a:rPr lang="en-CA" sz="2800" b="1" u="sng" dirty="0" smtClean="0">
                <a:latin typeface="Arial" charset="0"/>
                <a:cs typeface="Arial" charset="0"/>
              </a:rPr>
              <a:t>$2,270.98</a:t>
            </a:r>
            <a:r>
              <a:rPr lang="en-CA" sz="2800" b="1" dirty="0" smtClean="0">
                <a:latin typeface="Arial" charset="0"/>
                <a:cs typeface="Arial" charset="0"/>
              </a:rPr>
              <a:t>/</a:t>
            </a:r>
            <a:r>
              <a:rPr lang="en-CA" sz="2800" dirty="0" smtClean="0">
                <a:latin typeface="Arial" charset="0"/>
                <a:cs typeface="Arial" charset="0"/>
              </a:rPr>
              <a:t>monthly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40965" name="Picture 5" descr="C:\Documents and Settings\amandah\Local Settings\Temporary Internet Files\Content.IE5\AYGLDV2Z\MP90034195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05064"/>
            <a:ext cx="2376264" cy="2522908"/>
          </a:xfrm>
          <a:prstGeom prst="rect">
            <a:avLst/>
          </a:prstGeom>
          <a:noFill/>
        </p:spPr>
      </p:pic>
      <p:pic>
        <p:nvPicPr>
          <p:cNvPr id="40966" name="Picture 6" descr="C:\Documents and Settings\amandah\Local Settings\Temporary Internet Files\Content.IE5\O2O803JY\MP9003419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2996" y="1412776"/>
            <a:ext cx="2421992" cy="1728192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Long Term Employee </a:t>
            </a:r>
            <a:r>
              <a:rPr lang="en-C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 Plan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Example</a:t>
            </a:r>
          </a:p>
          <a:p>
            <a:pPr marL="457200" indent="-457200" eaLnBrk="1" hangingPunct="1"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MSBA Statement</a:t>
            </a:r>
          </a:p>
          <a:p>
            <a:pPr marL="1023938" lvl="1" indent="-566738" eaLnBrk="1" hangingPunct="1">
              <a:buNone/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(a)	Value of Pension Account at Most Recent Date</a:t>
            </a:r>
          </a:p>
          <a:p>
            <a:pPr marL="1597025" lvl="4" indent="-573088" eaLnBrk="1" hangingPunct="1">
              <a:buNone/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(1)	</a:t>
            </a:r>
            <a:r>
              <a:rPr lang="en-CA" sz="2800" u="sng" dirty="0" smtClean="0">
                <a:latin typeface="Arial" pitchFamily="34" charset="0"/>
                <a:cs typeface="Arial" pitchFamily="34" charset="0"/>
              </a:rPr>
              <a:t>$53,601.84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1987" name="Picture 3" descr="C:\Documents and Settings\amandah\Local Settings\Temporary Internet Files\Content.IE5\1BU19M5A\MP9004328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3096344" cy="232379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556792"/>
            <a:ext cx="7642746" cy="4680520"/>
          </a:xfrm>
        </p:spPr>
        <p:txBody>
          <a:bodyPr/>
          <a:lstStyle/>
          <a:p>
            <a:pPr lvl="1" indent="-484188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Estimated Value at Retirement Age</a:t>
            </a:r>
          </a:p>
          <a:p>
            <a:pPr marL="1031875" lvl="2" indent="-45720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(i)	Pick age 55, 60 or </a:t>
            </a:r>
            <a:r>
              <a:rPr lang="en-CA" sz="2800" u="sng" dirty="0" smtClean="0">
                <a:latin typeface="Arial" charset="0"/>
                <a:cs typeface="Arial" charset="0"/>
              </a:rPr>
              <a:t>65</a:t>
            </a:r>
            <a:endParaRPr lang="en-US" sz="2800" u="sng" dirty="0" smtClean="0">
              <a:latin typeface="Arial" charset="0"/>
              <a:cs typeface="Arial" charset="0"/>
            </a:endParaRPr>
          </a:p>
          <a:p>
            <a:pPr marL="1031875" indent="-45720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(ii)	Estimated Future Contributions</a:t>
            </a:r>
          </a:p>
          <a:p>
            <a:pPr marL="574675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(Multiply Line (1) x 2 for every ten years remaining)</a:t>
            </a:r>
          </a:p>
          <a:p>
            <a:pPr marL="1090613" indent="-515938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(2)	</a:t>
            </a:r>
            <a:r>
              <a:rPr lang="en-CA" sz="2800" u="sng" dirty="0" smtClean="0">
                <a:latin typeface="Arial" charset="0"/>
                <a:cs typeface="Arial" charset="0"/>
              </a:rPr>
              <a:t>L (1) x 2 = $91,123.13</a:t>
            </a:r>
            <a:endParaRPr lang="en-US" sz="28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3010" name="Picture 2" descr="C:\Documents and Settings\amandah\Local Settings\Temporary Internet Files\Content.IE5\5ENKVTBE\MP9004388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293096"/>
            <a:ext cx="2688298" cy="18002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1031875" indent="-5746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(iii)	Estimated Investment Income</a:t>
            </a:r>
          </a:p>
          <a:p>
            <a:pPr marL="1031875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(Line (2) x Estimated Return Rate [0.08])</a:t>
            </a:r>
          </a:p>
          <a:p>
            <a:pPr algn="ctr" eaLnBrk="1" hangingPunct="1"/>
            <a:endParaRPr lang="en-CA" sz="2800" dirty="0" smtClean="0">
              <a:latin typeface="Arial" charset="0"/>
              <a:cs typeface="Arial" charset="0"/>
            </a:endParaRPr>
          </a:p>
          <a:p>
            <a:pPr marL="1597025" indent="-573088" eaLnBrk="1" hangingPunct="1">
              <a:buNone/>
            </a:pPr>
            <a:endParaRPr lang="en-CA" sz="2800" dirty="0" smtClean="0">
              <a:latin typeface="Arial" charset="0"/>
              <a:cs typeface="Arial" charset="0"/>
            </a:endParaRPr>
          </a:p>
          <a:p>
            <a:pPr marL="1597025" indent="-573088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(3)	Line (2) x 0.08 = </a:t>
            </a:r>
            <a:r>
              <a:rPr lang="en-CA" sz="2800" u="sng" dirty="0" smtClean="0">
                <a:latin typeface="Arial" charset="0"/>
                <a:cs typeface="Arial" charset="0"/>
              </a:rPr>
              <a:t>$7,289.85</a:t>
            </a:r>
            <a:endParaRPr lang="en-US" sz="28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4034" name="Picture 2" descr="C:\Documents and Settings\amandah\Local Settings\Temporary Internet Files\Content.IE5\4VJXZNXD\MP9003994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068960"/>
            <a:ext cx="2507014" cy="151216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412776"/>
            <a:ext cx="7642746" cy="4104456"/>
          </a:xfrm>
        </p:spPr>
        <p:txBody>
          <a:bodyPr/>
          <a:lstStyle/>
          <a:p>
            <a:pPr marL="574675" lvl="1" indent="-5746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(c) 	Total Estimated Value of Pension at 55, 60 or 65</a:t>
            </a:r>
          </a:p>
          <a:p>
            <a:pPr marL="574675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Line (1) </a:t>
            </a:r>
            <a:r>
              <a:rPr lang="en-CA" sz="2800" u="sng" dirty="0" smtClean="0">
                <a:latin typeface="Arial" charset="0"/>
                <a:cs typeface="Arial" charset="0"/>
              </a:rPr>
              <a:t>$53,601.84</a:t>
            </a:r>
            <a:r>
              <a:rPr lang="en-CA" sz="2800" dirty="0" smtClean="0">
                <a:latin typeface="Arial" charset="0"/>
                <a:cs typeface="Arial" charset="0"/>
              </a:rPr>
              <a:t>  + </a:t>
            </a:r>
          </a:p>
          <a:p>
            <a:pPr marL="574675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Line (2) </a:t>
            </a:r>
            <a:r>
              <a:rPr lang="en-CA" sz="2800" u="sng" dirty="0" smtClean="0">
                <a:latin typeface="Arial" charset="0"/>
                <a:cs typeface="Arial" charset="0"/>
              </a:rPr>
              <a:t>$ 91,123.13</a:t>
            </a:r>
            <a:r>
              <a:rPr lang="en-CA" sz="2800" dirty="0" smtClean="0">
                <a:latin typeface="Arial" charset="0"/>
                <a:cs typeface="Arial" charset="0"/>
              </a:rPr>
              <a:t> + </a:t>
            </a:r>
          </a:p>
          <a:p>
            <a:pPr marL="574675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Line (3) </a:t>
            </a:r>
            <a:r>
              <a:rPr lang="en-CA" sz="2800" u="sng" dirty="0" smtClean="0">
                <a:latin typeface="Arial" charset="0"/>
                <a:cs typeface="Arial" charset="0"/>
              </a:rPr>
              <a:t>$ 7,289.85</a:t>
            </a:r>
          </a:p>
          <a:p>
            <a:pPr marL="574675" lvl="1" indent="0" eaLnBrk="1" hangingPunct="1">
              <a:buNone/>
            </a:pPr>
            <a:r>
              <a:rPr lang="en-CA" sz="2800" b="1" dirty="0" smtClean="0">
                <a:latin typeface="Arial" charset="0"/>
                <a:cs typeface="Arial" charset="0"/>
              </a:rPr>
              <a:t>= (4) </a:t>
            </a:r>
            <a:r>
              <a:rPr lang="en-CA" sz="2800" b="1" u="sng" dirty="0" smtClean="0">
                <a:latin typeface="Arial" charset="0"/>
                <a:cs typeface="Arial" charset="0"/>
              </a:rPr>
              <a:t>$152,014.82</a:t>
            </a:r>
            <a:endParaRPr lang="en-CA" sz="28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5058" name="Picture 2" descr="C:\Documents and Settings\amandah\Local Settings\Temporary Internet Files\Content.IE5\AYGLDV2Z\MP9003420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420888"/>
            <a:ext cx="2160240" cy="302748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sz="2800" b="1" dirty="0" smtClean="0">
                <a:latin typeface="Arial" charset="0"/>
                <a:cs typeface="Arial" charset="0"/>
              </a:rPr>
              <a:t>What are the risks associated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sz="2800" b="1" dirty="0" smtClean="0">
                <a:latin typeface="Arial" charset="0"/>
                <a:cs typeface="Arial" charset="0"/>
              </a:rPr>
              <a:t>with each plan?</a:t>
            </a: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marL="457200" indent="-457200" eaLnBrk="1" hangingPunct="1">
              <a:defRPr/>
            </a:pPr>
            <a:r>
              <a:rPr 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Defined Benefit (DB)</a:t>
            </a:r>
          </a:p>
          <a:p>
            <a:pPr marL="457200" lvl="1" indent="0" eaLnBrk="1" hangingPunct="1">
              <a:buNone/>
              <a:defRPr/>
            </a:pPr>
            <a:r>
              <a:rPr lang="en-CA" sz="2600" dirty="0" smtClean="0">
                <a:latin typeface="Arial" charset="0"/>
                <a:cs typeface="Arial" charset="0"/>
              </a:rPr>
              <a:t>The risk associated with this type of plan is shared between the employer and the plan members collectively, and is spread over time</a:t>
            </a:r>
            <a:endParaRPr lang="en-US" sz="2600" dirty="0" smtClean="0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3074" name="Picture 2" descr="C:\Documents and Settings\amandah\Local Settings\Temporary Internet Files\Content.IE5\AYGLDV2Z\MP9003089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492896"/>
            <a:ext cx="1333649" cy="201622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574675" indent="-5746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(d)	Estimated Monthly Pension at Retirement</a:t>
            </a:r>
          </a:p>
          <a:p>
            <a:pPr marL="571500" lvl="1" indent="31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Line (4) </a:t>
            </a:r>
            <a:r>
              <a:rPr lang="en-CA" sz="2800" u="sng" dirty="0" smtClean="0">
                <a:latin typeface="Arial" charset="0"/>
                <a:cs typeface="Arial" charset="0"/>
              </a:rPr>
              <a:t>$152,014.82 </a:t>
            </a:r>
            <a:r>
              <a:rPr lang="en-CA" sz="2800" dirty="0" smtClean="0">
                <a:latin typeface="Arial" charset="0"/>
                <a:cs typeface="Arial" charset="0"/>
              </a:rPr>
              <a:t>divided by 100,000</a:t>
            </a:r>
          </a:p>
          <a:p>
            <a:pPr marL="574675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= (5) </a:t>
            </a:r>
            <a:r>
              <a:rPr lang="en-CA" sz="2800" u="sng" dirty="0" smtClean="0">
                <a:latin typeface="Arial" charset="0"/>
                <a:cs typeface="Arial" charset="0"/>
              </a:rPr>
              <a:t>1.52</a:t>
            </a:r>
          </a:p>
          <a:p>
            <a:pPr marL="574675" lvl="1" indent="0" eaLnBrk="1" hangingPunct="1">
              <a:buNone/>
            </a:pPr>
            <a:endParaRPr lang="en-CA" sz="2800" dirty="0" smtClean="0">
              <a:latin typeface="Arial" charset="0"/>
              <a:cs typeface="Arial" charset="0"/>
            </a:endParaRPr>
          </a:p>
          <a:p>
            <a:pPr marL="574675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Then</a:t>
            </a:r>
            <a:endParaRPr lang="en-US" sz="28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6083" name="Picture 3" descr="C:\Documents and Settings\amandah\Local Settings\Temporary Internet Files\Content.IE5\TAWHXY5Z\MP9003418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451474"/>
            <a:ext cx="3312368" cy="2363513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412776"/>
            <a:ext cx="7642746" cy="4824536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Line (5) </a:t>
            </a:r>
            <a:r>
              <a:rPr lang="en-CA" sz="2800" u="sng" dirty="0" smtClean="0">
                <a:latin typeface="Arial" charset="0"/>
                <a:cs typeface="Arial" charset="0"/>
              </a:rPr>
              <a:t>1.52</a:t>
            </a:r>
            <a:r>
              <a:rPr lang="en-CA" sz="2800" dirty="0" smtClean="0">
                <a:latin typeface="Arial" charset="0"/>
                <a:cs typeface="Arial" charset="0"/>
              </a:rPr>
              <a:t> x the number chosen from the appropriate annuity table ($559.21 based on 65 year old woman)</a:t>
            </a:r>
          </a:p>
          <a:p>
            <a:pPr marL="457200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= </a:t>
            </a:r>
            <a:r>
              <a:rPr lang="en-CA" sz="2800" b="1" u="sng" dirty="0" smtClean="0">
                <a:latin typeface="Arial" charset="0"/>
                <a:cs typeface="Arial" charset="0"/>
              </a:rPr>
              <a:t>$850.00</a:t>
            </a:r>
            <a:r>
              <a:rPr lang="en-CA" sz="2800" b="1" dirty="0" smtClean="0">
                <a:latin typeface="Arial" charset="0"/>
                <a:cs typeface="Arial" charset="0"/>
              </a:rPr>
              <a:t> </a:t>
            </a:r>
            <a:r>
              <a:rPr lang="en-CA" sz="2800" dirty="0" smtClean="0">
                <a:latin typeface="Arial" charset="0"/>
                <a:cs typeface="Arial" charset="0"/>
              </a:rPr>
              <a:t>estimated monthly pension</a:t>
            </a:r>
            <a:endParaRPr lang="en-US" sz="2800" dirty="0" smtClean="0"/>
          </a:p>
        </p:txBody>
      </p:sp>
      <p:pic>
        <p:nvPicPr>
          <p:cNvPr id="3074" name="Picture 2" descr="C:\Documents and Settings\amandah\Local Settings\Temporary Internet Files\Content.IE5\1BU19M5A\MP9003826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89040"/>
            <a:ext cx="3312368" cy="236597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484784"/>
            <a:ext cx="7642746" cy="4680520"/>
          </a:xfrm>
        </p:spPr>
        <p:txBody>
          <a:bodyPr/>
          <a:lstStyle/>
          <a:p>
            <a:pPr marL="574675" indent="-574675" eaLnBrk="1" hangingPunct="1">
              <a:defRPr/>
            </a:pPr>
            <a:r>
              <a:rPr lang="en-CA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DB Plan </a:t>
            </a:r>
            <a:r>
              <a:rPr lang="en-CA" sz="2600" dirty="0" smtClean="0">
                <a:latin typeface="Arial" pitchFamily="34" charset="0"/>
                <a:cs typeface="Arial" pitchFamily="34" charset="0"/>
              </a:rPr>
              <a:t>Exercise</a:t>
            </a:r>
          </a:p>
          <a:p>
            <a:pPr marL="1150938" indent="-576263" eaLnBrk="1" hangingPunct="1">
              <a:buNone/>
              <a:defRPr/>
            </a:pPr>
            <a:r>
              <a:rPr lang="en-CA" sz="2600" dirty="0" smtClean="0">
                <a:latin typeface="Arial" pitchFamily="34" charset="0"/>
                <a:cs typeface="Arial" pitchFamily="34" charset="0"/>
              </a:rPr>
              <a:t>(a)	Pick an age of retirement – Magic 80, 55, 60 or </a:t>
            </a:r>
            <a:r>
              <a:rPr lang="en-CA" sz="2600" u="sng" dirty="0" smtClean="0">
                <a:latin typeface="Arial" pitchFamily="34" charset="0"/>
                <a:cs typeface="Arial" pitchFamily="34" charset="0"/>
              </a:rPr>
              <a:t>65</a:t>
            </a:r>
          </a:p>
          <a:p>
            <a:pPr marL="1150938" indent="-576263" eaLnBrk="1" hangingPunct="1">
              <a:buNone/>
              <a:defRPr/>
            </a:pPr>
            <a:r>
              <a:rPr lang="en-CA" sz="2600" dirty="0" smtClean="0">
                <a:latin typeface="Arial" pitchFamily="34" charset="0"/>
                <a:cs typeface="Arial" pitchFamily="34" charset="0"/>
              </a:rPr>
              <a:t>(b)	Estimate “Best 5 year average” salary at that point (Take years remaining, multiply by 1.02 to calculate annual wage increases ($36,000 in 2012), minus 3 years to get the average best salary) = </a:t>
            </a:r>
            <a:r>
              <a:rPr lang="en-CA" sz="2600" b="1" u="sng" dirty="0" smtClean="0">
                <a:latin typeface="Arial" pitchFamily="34" charset="0"/>
                <a:cs typeface="Arial" pitchFamily="34" charset="0"/>
              </a:rPr>
              <a:t>$38,967.55</a:t>
            </a:r>
            <a:endParaRPr lang="en-US" sz="2600" b="1" u="sng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098" name="Picture 2" descr="C:\Documents and Settings\amandah\Local Settings\Temporary Internet Files\Content.IE5\O2O803JY\MP9004028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373216"/>
            <a:ext cx="2325380" cy="122413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1150938" indent="-576263" eaLnBrk="1" hangingPunct="1">
              <a:buNone/>
            </a:pPr>
            <a:r>
              <a:rPr lang="en-CA" sz="2400" dirty="0" smtClean="0">
                <a:latin typeface="Arial" charset="0"/>
                <a:cs typeface="Arial" charset="0"/>
              </a:rPr>
              <a:t>(c)</a:t>
            </a:r>
            <a:r>
              <a:rPr lang="en-CA" sz="2500" dirty="0" smtClean="0">
                <a:latin typeface="Arial" charset="0"/>
                <a:cs typeface="Arial" charset="0"/>
              </a:rPr>
              <a:t>	Apply Formula: Base pension = 1.5% x number of years of pensionable service x average salary = (1) (</a:t>
            </a:r>
            <a:r>
              <a:rPr lang="en-CA" sz="2500" u="sng" dirty="0" smtClean="0">
                <a:latin typeface="Arial" charset="0"/>
                <a:cs typeface="Arial" charset="0"/>
              </a:rPr>
              <a:t>25 yrs x 1.5%= 37.5% x $38,967.56) = </a:t>
            </a:r>
            <a:r>
              <a:rPr lang="en-CA" sz="2500" b="1" u="sng" dirty="0" smtClean="0">
                <a:latin typeface="Arial" charset="0"/>
                <a:cs typeface="Arial" charset="0"/>
              </a:rPr>
              <a:t>$14,612.84</a:t>
            </a:r>
          </a:p>
          <a:p>
            <a:pPr marL="1150938" indent="-576263" eaLnBrk="1" hangingPunct="1">
              <a:buNone/>
            </a:pPr>
            <a:r>
              <a:rPr lang="en-CA" sz="2500" dirty="0" smtClean="0">
                <a:latin typeface="Arial" charset="0"/>
                <a:cs typeface="Arial" charset="0"/>
              </a:rPr>
              <a:t>(d)	Calculate penalties if applicable</a:t>
            </a:r>
            <a:r>
              <a:rPr lang="en-US" sz="2500" dirty="0" smtClean="0">
                <a:latin typeface="Arial" charset="0"/>
                <a:cs typeface="Arial" charset="0"/>
              </a:rPr>
              <a:t> (If retiring after 55 with 5+ years of service and do not meet Magic 80 requirements)</a:t>
            </a:r>
          </a:p>
          <a:p>
            <a:pPr marL="1489075" lvl="1" indent="-338138" eaLnBrk="1" hangingPunct="1">
              <a:buNone/>
            </a:pPr>
            <a:r>
              <a:rPr lang="en-CA" sz="2500" dirty="0" smtClean="0">
                <a:latin typeface="Arial" charset="0"/>
                <a:cs typeface="Arial" charset="0"/>
              </a:rPr>
              <a:t>(i)	Number of months before age 60 _______ (2)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122" name="Picture 2" descr="C:\Documents and Settings\amandah\Local Settings\Temporary Internet Files\Content.IE5\TAWHXY5Z\MP90042368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936104" cy="936104"/>
          </a:xfrm>
          <a:prstGeom prst="rect">
            <a:avLst/>
          </a:prstGeom>
          <a:noFill/>
        </p:spPr>
      </p:pic>
      <p:pic>
        <p:nvPicPr>
          <p:cNvPr id="5123" name="Picture 3" descr="C:\Documents and Settings\amandah\Local Settings\Temporary Internet Files\Content.IE5\VZUTR9G4\MP90038263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1182988" cy="1656184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484784"/>
            <a:ext cx="7642746" cy="4608512"/>
          </a:xfrm>
        </p:spPr>
        <p:txBody>
          <a:bodyPr/>
          <a:lstStyle/>
          <a:p>
            <a:pPr marL="1031875" lvl="1" indent="-5746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(ii)	¼% x 1% x Line (2) = </a:t>
            </a:r>
            <a:r>
              <a:rPr lang="en-CA" sz="2800" u="sng" dirty="0" smtClean="0">
                <a:latin typeface="Arial" charset="0"/>
                <a:cs typeface="Arial" charset="0"/>
              </a:rPr>
              <a:t>	N/A</a:t>
            </a:r>
            <a:r>
              <a:rPr lang="en-CA" sz="2800" dirty="0" smtClean="0">
                <a:latin typeface="Arial" charset="0"/>
                <a:cs typeface="Arial" charset="0"/>
              </a:rPr>
              <a:t> (3)</a:t>
            </a:r>
          </a:p>
          <a:p>
            <a:pPr marL="1031875" lvl="1" indent="-5746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(iii)	Line (2) x Line (3)  = </a:t>
            </a:r>
            <a:r>
              <a:rPr lang="en-CA" sz="2800" u="sng" dirty="0" smtClean="0">
                <a:latin typeface="Arial" charset="0"/>
                <a:cs typeface="Arial" charset="0"/>
              </a:rPr>
              <a:t>N/A</a:t>
            </a:r>
            <a:r>
              <a:rPr lang="en-CA" sz="2800" dirty="0" smtClean="0">
                <a:latin typeface="Arial" charset="0"/>
                <a:cs typeface="Arial" charset="0"/>
              </a:rPr>
              <a:t> (4)</a:t>
            </a:r>
          </a:p>
          <a:p>
            <a:pPr marL="1031875" lvl="1" indent="-5746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(iv)	Line (1) minus Line (4) = </a:t>
            </a:r>
            <a:r>
              <a:rPr lang="en-CA" sz="2800" u="sng" dirty="0" smtClean="0">
                <a:latin typeface="Arial" charset="0"/>
                <a:cs typeface="Arial" charset="0"/>
              </a:rPr>
              <a:t>$14,612.84</a:t>
            </a:r>
            <a:r>
              <a:rPr lang="en-CA" sz="2800" dirty="0" smtClean="0">
                <a:latin typeface="Arial" charset="0"/>
                <a:cs typeface="Arial" charset="0"/>
              </a:rPr>
              <a:t> (5) Pension</a:t>
            </a:r>
          </a:p>
          <a:p>
            <a:pPr marL="1030288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Total Pension Payable = Line (5) </a:t>
            </a:r>
            <a:r>
              <a:rPr lang="en-CA" sz="2800" u="sng" dirty="0" smtClean="0">
                <a:latin typeface="Arial" charset="0"/>
                <a:cs typeface="Arial" charset="0"/>
              </a:rPr>
              <a:t>$</a:t>
            </a:r>
            <a:r>
              <a:rPr lang="en-CA" sz="2800" b="1" u="sng" dirty="0" smtClean="0">
                <a:latin typeface="Arial" charset="0"/>
                <a:cs typeface="Arial" charset="0"/>
              </a:rPr>
              <a:t>14,612.84</a:t>
            </a:r>
            <a:endParaRPr lang="en-US" sz="2800" b="1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6146" name="Picture 2" descr="C:\Documents and Settings\amandah\Local Settings\Temporary Internet Files\Content.IE5\VZUTR9G4\MC9002810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509120"/>
            <a:ext cx="2664296" cy="160726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457200" indent="-457200" eaLnBrk="1" hangingPunct="1"/>
            <a:r>
              <a:rPr lang="en-CA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MSBA (DC Plan) =</a:t>
            </a:r>
          </a:p>
          <a:p>
            <a:pPr marL="914400" indent="-450850" eaLnBrk="1" hangingPunct="1"/>
            <a:r>
              <a:rPr lang="en-CA" sz="2800" dirty="0" smtClean="0">
                <a:latin typeface="Arial" charset="0"/>
                <a:cs typeface="Arial" charset="0"/>
              </a:rPr>
              <a:t> </a:t>
            </a:r>
            <a:r>
              <a:rPr lang="en-CA" sz="2800" b="1" u="sng" dirty="0" smtClean="0">
                <a:latin typeface="Arial" charset="0"/>
                <a:cs typeface="Arial" charset="0"/>
              </a:rPr>
              <a:t>$850.00</a:t>
            </a:r>
            <a:r>
              <a:rPr lang="en-CA" sz="2800" b="1" dirty="0" smtClean="0">
                <a:latin typeface="Arial" charset="0"/>
                <a:cs typeface="Arial" charset="0"/>
              </a:rPr>
              <a:t>/monthly</a:t>
            </a:r>
          </a:p>
          <a:p>
            <a:pPr eaLnBrk="1" hangingPunct="1"/>
            <a:endParaRPr lang="en-CA" sz="2800" dirty="0" smtClean="0">
              <a:latin typeface="Arial" charset="0"/>
              <a:cs typeface="Arial" charset="0"/>
            </a:endParaRPr>
          </a:p>
          <a:p>
            <a:pPr marL="457200" indent="-457200" eaLnBrk="1" hangingPunct="1"/>
            <a:r>
              <a:rPr lang="en-CA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DB Plan </a:t>
            </a:r>
            <a:r>
              <a:rPr lang="en-CA" sz="2800" dirty="0" smtClean="0">
                <a:latin typeface="Arial" charset="0"/>
                <a:cs typeface="Arial" charset="0"/>
              </a:rPr>
              <a:t>– Line (5)/12 = </a:t>
            </a:r>
            <a:r>
              <a:rPr lang="en-CA" sz="2800" u="sng" dirty="0" smtClean="0">
                <a:latin typeface="Arial" charset="0"/>
                <a:cs typeface="Arial" charset="0"/>
              </a:rPr>
              <a:t>$27,251.74/12</a:t>
            </a:r>
          </a:p>
          <a:p>
            <a:pPr marL="1023938" indent="-560388" eaLnBrk="1" hangingPunct="1"/>
            <a:r>
              <a:rPr lang="en-CA" sz="2800" b="1" u="sng" dirty="0" smtClean="0">
                <a:latin typeface="Arial" charset="0"/>
                <a:cs typeface="Arial" charset="0"/>
              </a:rPr>
              <a:t>$1,217.74</a:t>
            </a:r>
            <a:r>
              <a:rPr lang="en-CA" sz="2800" b="1" dirty="0" smtClean="0">
                <a:latin typeface="Arial" charset="0"/>
                <a:cs typeface="Arial" charset="0"/>
              </a:rPr>
              <a:t>/monthly</a:t>
            </a:r>
            <a:endParaRPr lang="en-US" sz="2800" b="1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7170" name="Picture 2" descr="C:\Documents and Settings\amandah\Local Settings\Temporary Internet Files\Content.IE5\TAWHXY5Z\MP9003852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437112"/>
            <a:ext cx="2019315" cy="1442368"/>
          </a:xfrm>
          <a:prstGeom prst="rect">
            <a:avLst/>
          </a:prstGeom>
          <a:noFill/>
        </p:spPr>
      </p:pic>
      <p:pic>
        <p:nvPicPr>
          <p:cNvPr id="7172" name="Picture 4" descr="C:\Documents and Settings\amandah\Local Settings\Temporary Internet Files\Content.IE5\AYGLDV2Z\MP90038263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2520280" cy="18002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Male Mid Career Employee </a:t>
            </a:r>
            <a:r>
              <a:rPr lang="en-C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 Plan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Example</a:t>
            </a:r>
          </a:p>
          <a:p>
            <a:pPr marL="457200" indent="-457200" eaLnBrk="1" hangingPunct="1"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MSBA Statement</a:t>
            </a:r>
          </a:p>
          <a:p>
            <a:pPr marL="1023938" lvl="1" indent="-566738" eaLnBrk="1" hangingPunct="1">
              <a:buNone/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(a)	Value of Pension Account at Most Recent Date</a:t>
            </a:r>
          </a:p>
          <a:p>
            <a:pPr marL="1608138" lvl="4" indent="-576263" eaLnBrk="1" hangingPunct="1">
              <a:buNone/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(1)	</a:t>
            </a:r>
            <a:r>
              <a:rPr lang="en-CA" sz="2800" u="sng" dirty="0" smtClean="0">
                <a:latin typeface="Arial" pitchFamily="34" charset="0"/>
                <a:cs typeface="Arial" pitchFamily="34" charset="0"/>
              </a:rPr>
              <a:t>$63,786.08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8196" name="Picture 4" descr="C:\Documents and Settings\amandah\Local Settings\Temporary Internet Files\Content.IE5\W0TGSBZ9\MP9003419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293096"/>
            <a:ext cx="1948835" cy="139057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556792"/>
            <a:ext cx="7642746" cy="4536504"/>
          </a:xfrm>
        </p:spPr>
        <p:txBody>
          <a:bodyPr/>
          <a:lstStyle/>
          <a:p>
            <a:pPr marL="0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Estimated Value at Retirement Age</a:t>
            </a:r>
          </a:p>
          <a:p>
            <a:pPr marL="914400" lvl="2" indent="-45720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(i)	Pick age 55, </a:t>
            </a:r>
            <a:r>
              <a:rPr lang="en-CA" sz="2800" u="sng" dirty="0" smtClean="0">
                <a:latin typeface="Arial" charset="0"/>
                <a:cs typeface="Arial" charset="0"/>
              </a:rPr>
              <a:t>60</a:t>
            </a:r>
            <a:r>
              <a:rPr lang="en-CA" sz="2800" dirty="0" smtClean="0">
                <a:latin typeface="Arial" charset="0"/>
                <a:cs typeface="Arial" charset="0"/>
              </a:rPr>
              <a:t> or 65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marL="914400" indent="-45720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(ii) Estimated Future Contributions</a:t>
            </a:r>
          </a:p>
          <a:p>
            <a:pPr marL="457200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(Multiply Line (1) x 2 for every ten years remaining)</a:t>
            </a:r>
          </a:p>
          <a:p>
            <a:pPr marL="1023938" indent="-560388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(2)	</a:t>
            </a:r>
            <a:r>
              <a:rPr lang="en-CA" sz="2800" u="sng" dirty="0" smtClean="0">
                <a:latin typeface="Arial" charset="0"/>
                <a:cs typeface="Arial" charset="0"/>
              </a:rPr>
              <a:t>L (1) x 2 = $114,814.94</a:t>
            </a:r>
            <a:endParaRPr lang="en-US" sz="2800" dirty="0" smtClean="0"/>
          </a:p>
        </p:txBody>
      </p:sp>
      <p:pic>
        <p:nvPicPr>
          <p:cNvPr id="9219" name="Picture 3" descr="C:\Documents and Settings\amandah\Local Settings\Temporary Internet Files\Content.IE5\AYGLDV2Z\MP9004014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221088"/>
            <a:ext cx="1656184" cy="2071283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1031875" indent="-5746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(iii) Estimated Investment Income</a:t>
            </a:r>
          </a:p>
          <a:p>
            <a:pPr marL="1023938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(Line (2) x Estimated Return Rate [0.08])</a:t>
            </a:r>
          </a:p>
          <a:p>
            <a:pPr marL="1597025" indent="-573088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(3)	Line (2) x 0.08 = </a:t>
            </a:r>
            <a:r>
              <a:rPr lang="en-CA" sz="2800" u="sng" dirty="0" smtClean="0">
                <a:latin typeface="Arial" charset="0"/>
                <a:cs typeface="Arial" charset="0"/>
              </a:rPr>
              <a:t>$9,185.20</a:t>
            </a:r>
            <a:endParaRPr lang="en-US" sz="28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0244" name="Picture 4" descr="C:\Documents and Settings\amandah\Local Settings\Temporary Internet Files\Content.IE5\1BU19M5A\MP90030887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149080"/>
            <a:ext cx="2938049" cy="194339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1" y="1412776"/>
            <a:ext cx="7570738" cy="4824536"/>
          </a:xfrm>
        </p:spPr>
        <p:txBody>
          <a:bodyPr/>
          <a:lstStyle/>
          <a:p>
            <a:pPr marL="1031875" lvl="1" indent="-5746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(c)	Total Estimated Value of Pension at 55, 60 or 65</a:t>
            </a:r>
          </a:p>
          <a:p>
            <a:pPr marL="1030288" lvl="1" indent="0" defTabSz="11461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Line (1) </a:t>
            </a:r>
            <a:r>
              <a:rPr lang="en-CA" sz="2800" u="sng" dirty="0" smtClean="0">
                <a:latin typeface="Arial" charset="0"/>
                <a:cs typeface="Arial" charset="0"/>
              </a:rPr>
              <a:t>$63,786.08</a:t>
            </a:r>
            <a:r>
              <a:rPr lang="en-CA" sz="2800" dirty="0" smtClean="0">
                <a:latin typeface="Arial" charset="0"/>
                <a:cs typeface="Arial" charset="0"/>
              </a:rPr>
              <a:t> + </a:t>
            </a:r>
          </a:p>
          <a:p>
            <a:pPr marL="1030288" lvl="1" indent="0" defTabSz="11461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Line (2) </a:t>
            </a:r>
            <a:r>
              <a:rPr lang="en-CA" sz="2800" u="sng" dirty="0" smtClean="0">
                <a:latin typeface="Arial" charset="0"/>
                <a:cs typeface="Arial" charset="0"/>
              </a:rPr>
              <a:t>$ 114,814.94</a:t>
            </a:r>
            <a:r>
              <a:rPr lang="en-CA" sz="2800" dirty="0" smtClean="0">
                <a:latin typeface="Arial" charset="0"/>
                <a:cs typeface="Arial" charset="0"/>
              </a:rPr>
              <a:t> + </a:t>
            </a:r>
          </a:p>
          <a:p>
            <a:pPr marL="1030288" lvl="1" indent="0" defTabSz="11461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Line (3) </a:t>
            </a:r>
            <a:r>
              <a:rPr lang="en-CA" sz="2800" u="sng" dirty="0" smtClean="0">
                <a:latin typeface="Arial" charset="0"/>
                <a:cs typeface="Arial" charset="0"/>
              </a:rPr>
              <a:t>$ 9,185.20</a:t>
            </a:r>
            <a:r>
              <a:rPr lang="en-CA" sz="2800" dirty="0" smtClean="0">
                <a:latin typeface="Arial" charset="0"/>
                <a:cs typeface="Arial" charset="0"/>
              </a:rPr>
              <a:t> </a:t>
            </a:r>
            <a:r>
              <a:rPr lang="en-CA" sz="2800" b="1" dirty="0" smtClean="0">
                <a:latin typeface="Arial" charset="0"/>
                <a:cs typeface="Arial" charset="0"/>
              </a:rPr>
              <a:t>= (4) </a:t>
            </a:r>
            <a:r>
              <a:rPr lang="en-CA" sz="2800" b="1" u="sng" dirty="0" smtClean="0">
                <a:latin typeface="Arial" charset="0"/>
                <a:cs typeface="Arial" charset="0"/>
              </a:rPr>
              <a:t>$187,786.22</a:t>
            </a:r>
            <a:endParaRPr lang="en-CA" sz="28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1266" name="Picture 2" descr="C:\Documents and Settings\amandah\Local Settings\Temporary Internet Files\Content.IE5\1BU19M5A\MP9003156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509120"/>
            <a:ext cx="4032448" cy="1417563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79271" cy="1143000"/>
          </a:xfrm>
        </p:spPr>
        <p:txBody>
          <a:bodyPr/>
          <a:lstStyle/>
          <a:p>
            <a:pPr algn="ctr" eaLnBrk="1" hangingPunct="1"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412776"/>
            <a:ext cx="7642746" cy="4557812"/>
          </a:xfrm>
        </p:spPr>
        <p:txBody>
          <a:bodyPr/>
          <a:lstStyle/>
          <a:p>
            <a:pPr marL="457200" indent="-430213" eaLnBrk="1" hangingPunct="1"/>
            <a:r>
              <a:rPr lang="en-CA" sz="25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DC Plan</a:t>
            </a:r>
          </a:p>
          <a:p>
            <a:pPr marL="914400" lvl="1" indent="-457200" eaLnBrk="1" hangingPunct="1"/>
            <a:r>
              <a:rPr lang="en-CA" sz="2500" dirty="0" smtClean="0">
                <a:latin typeface="Arial" charset="0"/>
                <a:cs typeface="Arial" charset="0"/>
              </a:rPr>
              <a:t>Because the employer has no obligation to fund any particular level of pension benefit, the risk lies entirely with the employee</a:t>
            </a:r>
          </a:p>
          <a:p>
            <a:pPr marL="914400" lvl="1" indent="-457200" eaLnBrk="1" hangingPunct="1"/>
            <a:r>
              <a:rPr lang="en-CA" sz="2500" dirty="0" smtClean="0">
                <a:latin typeface="Arial" charset="0"/>
                <a:cs typeface="Arial" charset="0"/>
              </a:rPr>
              <a:t>This places a greater importance on the size of your account</a:t>
            </a:r>
          </a:p>
          <a:p>
            <a:pPr marL="914400" lvl="1" indent="-457200" eaLnBrk="1" hangingPunct="1"/>
            <a:r>
              <a:rPr lang="en-CA" sz="2500" dirty="0" smtClean="0">
                <a:latin typeface="Arial" charset="0"/>
                <a:cs typeface="Arial" charset="0"/>
              </a:rPr>
              <a:t>The poorer your investment performance is, the lower  your eventual pension will be</a:t>
            </a:r>
            <a:endParaRPr lang="en-US" sz="2500" dirty="0" smtClean="0">
              <a:latin typeface="Arial" charset="0"/>
              <a:cs typeface="Arial" charset="0"/>
            </a:endParaRPr>
          </a:p>
        </p:txBody>
      </p:sp>
      <p:pic>
        <p:nvPicPr>
          <p:cNvPr id="4098" name="Picture 2" descr="C:\Documents and Settings\amandah\Local Settings\Temporary Internet Files\Content.IE5\VZUTR9G4\MM90004108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830957" cy="1647336"/>
          </a:xfrm>
          <a:prstGeom prst="rect">
            <a:avLst/>
          </a:prstGeom>
          <a:noFill/>
        </p:spPr>
      </p:pic>
      <p:pic>
        <p:nvPicPr>
          <p:cNvPr id="4099" name="Picture 3" descr="C:\Documents and Settings\amandah\Local Settings\Temporary Internet Files\Content.IE5\W0TGSBZ9\MM90004108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1591002"/>
            <a:ext cx="648072" cy="1607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484784"/>
            <a:ext cx="7642746" cy="4608512"/>
          </a:xfrm>
        </p:spPr>
        <p:txBody>
          <a:bodyPr/>
          <a:lstStyle/>
          <a:p>
            <a:pPr marL="1146175" indent="-6889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(d)	Estimated Monthly Pension at Retirement</a:t>
            </a:r>
          </a:p>
          <a:p>
            <a:pPr marL="1152525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Line (4) </a:t>
            </a:r>
            <a:r>
              <a:rPr lang="en-CA" sz="2800" u="sng" dirty="0" smtClean="0">
                <a:latin typeface="Arial" charset="0"/>
                <a:cs typeface="Arial" charset="0"/>
              </a:rPr>
              <a:t>$</a:t>
            </a:r>
            <a:r>
              <a:rPr lang="en-CA" sz="2800" b="1" u="sng" dirty="0" smtClean="0">
                <a:latin typeface="Arial" charset="0"/>
                <a:cs typeface="Arial" charset="0"/>
              </a:rPr>
              <a:t> 187,786.22</a:t>
            </a:r>
            <a:r>
              <a:rPr lang="en-CA" sz="2800" dirty="0" smtClean="0">
                <a:latin typeface="Arial" charset="0"/>
                <a:cs typeface="Arial" charset="0"/>
              </a:rPr>
              <a:t> divided by 100,000</a:t>
            </a:r>
          </a:p>
          <a:p>
            <a:pPr marL="1152525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= (5) </a:t>
            </a:r>
            <a:r>
              <a:rPr lang="en-CA" sz="2800" u="sng" dirty="0" smtClean="0">
                <a:latin typeface="Arial" charset="0"/>
                <a:cs typeface="Arial" charset="0"/>
              </a:rPr>
              <a:t>1.88</a:t>
            </a:r>
          </a:p>
          <a:p>
            <a:pPr marL="1152525" lvl="1" indent="0" eaLnBrk="1" hangingPunct="1">
              <a:buNone/>
            </a:pPr>
            <a:endParaRPr lang="en-CA" sz="2800" dirty="0" smtClean="0">
              <a:latin typeface="Arial" charset="0"/>
              <a:cs typeface="Arial" charset="0"/>
            </a:endParaRPr>
          </a:p>
          <a:p>
            <a:pPr marL="1152525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Then</a:t>
            </a:r>
            <a:endParaRPr lang="en-US" dirty="0" smtClean="0"/>
          </a:p>
        </p:txBody>
      </p:sp>
      <p:pic>
        <p:nvPicPr>
          <p:cNvPr id="12290" name="Picture 2" descr="C:\Documents and Settings\amandah\Local Settings\Temporary Internet Files\Content.IE5\W0TGSBZ9\MP9003155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01008"/>
            <a:ext cx="3384376" cy="212380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412776"/>
            <a:ext cx="7642746" cy="4752528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Line (5) </a:t>
            </a:r>
            <a:r>
              <a:rPr lang="en-CA" sz="2800" u="sng" dirty="0" smtClean="0">
                <a:latin typeface="Arial" charset="0"/>
                <a:cs typeface="Arial" charset="0"/>
              </a:rPr>
              <a:t>1.88</a:t>
            </a:r>
            <a:r>
              <a:rPr lang="en-CA" sz="2800" dirty="0" smtClean="0">
                <a:latin typeface="Arial" charset="0"/>
                <a:cs typeface="Arial" charset="0"/>
              </a:rPr>
              <a:t> x the number chosen from the appropriate annuity table ($557.28 based on 60 year old man)</a:t>
            </a:r>
          </a:p>
          <a:p>
            <a:pPr marL="457200" lvl="1" indent="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= </a:t>
            </a:r>
            <a:r>
              <a:rPr lang="en-CA" sz="2800" b="1" u="sng" dirty="0" smtClean="0">
                <a:latin typeface="Arial" charset="0"/>
                <a:cs typeface="Arial" charset="0"/>
              </a:rPr>
              <a:t>$1,047.69</a:t>
            </a:r>
            <a:r>
              <a:rPr lang="en-CA" sz="2800" b="1" dirty="0" smtClean="0">
                <a:latin typeface="Arial" charset="0"/>
                <a:cs typeface="Arial" charset="0"/>
              </a:rPr>
              <a:t> </a:t>
            </a:r>
            <a:r>
              <a:rPr lang="en-CA" sz="2800" dirty="0" smtClean="0">
                <a:latin typeface="Arial" charset="0"/>
                <a:cs typeface="Arial" charset="0"/>
              </a:rPr>
              <a:t>estimated monthly pension</a:t>
            </a:r>
            <a:endParaRPr lang="en-US" sz="28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3314" name="Picture 2" descr="C:\Documents and Settings\amandah\Local Settings\Temporary Internet Files\Content.IE5\5ENKVTBE\MP9003419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789040"/>
            <a:ext cx="3027490" cy="216024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340768"/>
            <a:ext cx="7642746" cy="4896544"/>
          </a:xfrm>
        </p:spPr>
        <p:txBody>
          <a:bodyPr/>
          <a:lstStyle/>
          <a:p>
            <a:pPr marL="574675" indent="-574675" eaLnBrk="1" hangingPunct="1">
              <a:defRPr/>
            </a:pPr>
            <a:r>
              <a:rPr lang="en-CA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DB Plan </a:t>
            </a:r>
            <a:r>
              <a:rPr lang="en-CA" sz="2600" dirty="0" smtClean="0">
                <a:latin typeface="Arial" pitchFamily="34" charset="0"/>
                <a:cs typeface="Arial" pitchFamily="34" charset="0"/>
              </a:rPr>
              <a:t>Exercise</a:t>
            </a:r>
          </a:p>
          <a:p>
            <a:pPr marL="1150938" indent="-576263" eaLnBrk="1" hangingPunct="1">
              <a:buNone/>
              <a:defRPr/>
            </a:pPr>
            <a:r>
              <a:rPr lang="en-CA" sz="2600" dirty="0" smtClean="0">
                <a:latin typeface="Arial" pitchFamily="34" charset="0"/>
                <a:cs typeface="Arial" pitchFamily="34" charset="0"/>
              </a:rPr>
              <a:t>(a)	Pick an age of retirement – Magic 80, 55, </a:t>
            </a:r>
            <a:r>
              <a:rPr lang="en-CA" sz="2600" u="sng" dirty="0" smtClean="0">
                <a:latin typeface="Arial" pitchFamily="34" charset="0"/>
                <a:cs typeface="Arial" pitchFamily="34" charset="0"/>
              </a:rPr>
              <a:t>60</a:t>
            </a:r>
            <a:r>
              <a:rPr lang="en-CA" sz="2600" dirty="0" smtClean="0">
                <a:latin typeface="Arial" pitchFamily="34" charset="0"/>
                <a:cs typeface="Arial" pitchFamily="34" charset="0"/>
              </a:rPr>
              <a:t> or 65</a:t>
            </a:r>
          </a:p>
          <a:p>
            <a:pPr marL="1150938" indent="-576263" eaLnBrk="1" hangingPunct="1">
              <a:buNone/>
              <a:defRPr/>
            </a:pPr>
            <a:r>
              <a:rPr lang="en-CA" sz="2600" dirty="0" smtClean="0">
                <a:latin typeface="Arial" pitchFamily="34" charset="0"/>
                <a:cs typeface="Arial" pitchFamily="34" charset="0"/>
              </a:rPr>
              <a:t>(b)	Estimate “Best 5 year average” salary at that point (Take years remaining, multiply by 1.02 to calculate annual wage increases ($40,000 in 2012), minus 3 years to get the average best salary) = </a:t>
            </a:r>
            <a:r>
              <a:rPr lang="en-CA" sz="2600" b="1" u="sng" dirty="0" smtClean="0">
                <a:latin typeface="Arial" pitchFamily="34" charset="0"/>
                <a:cs typeface="Arial" pitchFamily="34" charset="0"/>
              </a:rPr>
              <a:t>$53,834.74</a:t>
            </a:r>
            <a:endParaRPr lang="en-US" sz="2600" b="1" u="sng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14338" name="Picture 2" descr="C:\Documents and Settings\amandah\Local Settings\Temporary Internet Files\Content.IE5\O2O803JY\MP90032121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1224136" cy="171557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412776"/>
            <a:ext cx="7642746" cy="4557812"/>
          </a:xfrm>
        </p:spPr>
        <p:txBody>
          <a:bodyPr/>
          <a:lstStyle/>
          <a:p>
            <a:pPr marL="1031875" indent="-574675" eaLnBrk="1" hangingPunct="1">
              <a:buAutoNum type="alphaLcParenBoth" startAt="3"/>
            </a:pPr>
            <a:r>
              <a:rPr lang="en-CA" sz="2500" dirty="0" smtClean="0">
                <a:latin typeface="Arial" charset="0"/>
                <a:cs typeface="Arial" charset="0"/>
              </a:rPr>
              <a:t>Apply Formula: Base pension = 1.5% x number of years of pensionable service x average salary = (1) (</a:t>
            </a:r>
            <a:r>
              <a:rPr lang="en-CA" sz="2500" u="sng" dirty="0" smtClean="0">
                <a:latin typeface="Arial" charset="0"/>
                <a:cs typeface="Arial" charset="0"/>
              </a:rPr>
              <a:t>36 yrs x 1.5%= 54.0% x </a:t>
            </a:r>
            <a:r>
              <a:rPr lang="en-CA" sz="2400" b="1" u="sng" dirty="0" smtClean="0">
                <a:latin typeface="Arial" pitchFamily="34" charset="0"/>
                <a:cs typeface="Arial" pitchFamily="34" charset="0"/>
              </a:rPr>
              <a:t>$53,834.74</a:t>
            </a:r>
            <a:r>
              <a:rPr lang="en-CA" sz="2500" u="sng" dirty="0" smtClean="0">
                <a:latin typeface="Arial" charset="0"/>
                <a:cs typeface="Arial" charset="0"/>
              </a:rPr>
              <a:t>) </a:t>
            </a:r>
            <a:r>
              <a:rPr lang="en-CA" sz="2500" u="sng" dirty="0" smtClean="0">
                <a:latin typeface="Arial" charset="0"/>
                <a:cs typeface="Arial" charset="0"/>
              </a:rPr>
              <a:t>= </a:t>
            </a:r>
            <a:r>
              <a:rPr lang="en-CA" sz="2500" b="1" u="sng" dirty="0" smtClean="0">
                <a:latin typeface="Arial" charset="0"/>
                <a:cs typeface="Arial" charset="0"/>
              </a:rPr>
              <a:t>$29,070.76</a:t>
            </a:r>
          </a:p>
          <a:p>
            <a:pPr marL="1031875" indent="-574675" eaLnBrk="1" hangingPunct="1">
              <a:buAutoNum type="alphaLcParenBoth" startAt="3"/>
            </a:pPr>
            <a:r>
              <a:rPr lang="en-CA" sz="2500" dirty="0" smtClean="0">
                <a:latin typeface="Arial" charset="0"/>
                <a:cs typeface="Arial" charset="0"/>
              </a:rPr>
              <a:t>(d)	Calculate penalties if applicable</a:t>
            </a:r>
            <a:r>
              <a:rPr lang="en-US" sz="2500" dirty="0" smtClean="0">
                <a:latin typeface="Arial" charset="0"/>
                <a:cs typeface="Arial" charset="0"/>
              </a:rPr>
              <a:t> (If retiring after 55 with 5+ years of service and do not meet Magic 80 requirements)</a:t>
            </a:r>
          </a:p>
          <a:p>
            <a:pPr marL="1371600" lvl="1" indent="-339725" eaLnBrk="1" hangingPunct="1">
              <a:buNone/>
            </a:pPr>
            <a:r>
              <a:rPr lang="en-CA" sz="2500" dirty="0" smtClean="0">
                <a:latin typeface="Arial" charset="0"/>
                <a:cs typeface="Arial" charset="0"/>
              </a:rPr>
              <a:t>(i)	Number of months before age 60 ______ (2)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5362" name="Picture 2" descr="C:\Documents and Settings\amandah\Local Settings\Temporary Internet Files\Content.IE5\1BU19M5A\MP9004017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33056"/>
            <a:ext cx="1117564" cy="115212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484784"/>
            <a:ext cx="7642746" cy="4752528"/>
          </a:xfrm>
        </p:spPr>
        <p:txBody>
          <a:bodyPr/>
          <a:lstStyle/>
          <a:p>
            <a:pPr marL="1031875" lvl="1" indent="-5746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(ii)	¼% x 1% x Line (2) = </a:t>
            </a:r>
            <a:r>
              <a:rPr lang="en-CA" sz="2800" u="sng" dirty="0" smtClean="0">
                <a:latin typeface="Arial" charset="0"/>
                <a:cs typeface="Arial" charset="0"/>
              </a:rPr>
              <a:t>N/A</a:t>
            </a:r>
            <a:r>
              <a:rPr lang="en-CA" sz="2800" dirty="0" smtClean="0">
                <a:latin typeface="Arial" charset="0"/>
                <a:cs typeface="Arial" charset="0"/>
              </a:rPr>
              <a:t> (3)</a:t>
            </a:r>
          </a:p>
          <a:p>
            <a:pPr marL="1031875" lvl="1" indent="-5746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(iii)	Line (2) x Line (3)  = </a:t>
            </a:r>
            <a:r>
              <a:rPr lang="en-CA" sz="2800" u="sng" dirty="0" smtClean="0">
                <a:latin typeface="Arial" charset="0"/>
                <a:cs typeface="Arial" charset="0"/>
              </a:rPr>
              <a:t>N/A</a:t>
            </a:r>
            <a:r>
              <a:rPr lang="en-CA" sz="2800" dirty="0" smtClean="0">
                <a:latin typeface="Arial" charset="0"/>
                <a:cs typeface="Arial" charset="0"/>
              </a:rPr>
              <a:t> (4)</a:t>
            </a:r>
          </a:p>
          <a:p>
            <a:pPr marL="1031875" lvl="1" indent="-574675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(iv)	Line (1) minus Line (4) = </a:t>
            </a:r>
            <a:r>
              <a:rPr lang="en-CA" sz="2800" u="sng" dirty="0" smtClean="0">
                <a:latin typeface="Arial" charset="0"/>
                <a:cs typeface="Arial" charset="0"/>
              </a:rPr>
              <a:t>$29,070.76 </a:t>
            </a:r>
            <a:r>
              <a:rPr lang="en-CA" sz="2800" dirty="0" smtClean="0">
                <a:latin typeface="Arial" charset="0"/>
                <a:cs typeface="Arial" charset="0"/>
              </a:rPr>
              <a:t>(5) Pension</a:t>
            </a:r>
          </a:p>
          <a:p>
            <a:pPr marL="1023938" lvl="1" indent="-6350" eaLnBrk="1" hangingPunct="1"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Total Pension Payable = Line (5) </a:t>
            </a:r>
            <a:r>
              <a:rPr lang="en-CA" sz="2800" b="1" u="sng" dirty="0" smtClean="0">
                <a:latin typeface="Arial" charset="0"/>
                <a:cs typeface="Arial" charset="0"/>
              </a:rPr>
              <a:t>$29,070.76</a:t>
            </a:r>
            <a:endParaRPr lang="en-US" sz="2800" b="1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6386" name="Picture 2" descr="C:\Documents and Settings\amandah\Local Settings\Temporary Internet Files\Content.IE5\VZUTR9G4\MP90034187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509120"/>
            <a:ext cx="2119243" cy="151216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1" y="1340768"/>
            <a:ext cx="7570738" cy="4896544"/>
          </a:xfrm>
        </p:spPr>
        <p:txBody>
          <a:bodyPr/>
          <a:lstStyle/>
          <a:p>
            <a:pPr marL="457200" indent="-457200" eaLnBrk="1" hangingPunct="1"/>
            <a:r>
              <a:rPr lang="en-CA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MSBA (DC Plan) =</a:t>
            </a:r>
          </a:p>
          <a:p>
            <a:pPr marL="1023938" indent="-560388" eaLnBrk="1" hangingPunct="1"/>
            <a:r>
              <a:rPr lang="en-CA" sz="2800" dirty="0" smtClean="0">
                <a:latin typeface="Arial" charset="0"/>
                <a:cs typeface="Arial" charset="0"/>
              </a:rPr>
              <a:t> </a:t>
            </a:r>
            <a:r>
              <a:rPr lang="en-CA" sz="2800" b="1" u="sng" dirty="0" smtClean="0">
                <a:latin typeface="Arial" charset="0"/>
                <a:cs typeface="Arial" charset="0"/>
              </a:rPr>
              <a:t>$1,047.69</a:t>
            </a:r>
            <a:r>
              <a:rPr lang="en-CA" sz="2800" dirty="0" smtClean="0">
                <a:latin typeface="Arial" charset="0"/>
                <a:cs typeface="Arial" charset="0"/>
              </a:rPr>
              <a:t>/monthly</a:t>
            </a:r>
          </a:p>
          <a:p>
            <a:pPr marL="457200" indent="-457200" eaLnBrk="1" hangingPunct="1"/>
            <a:endParaRPr lang="en-CA" sz="2800" dirty="0" smtClean="0">
              <a:latin typeface="Arial" charset="0"/>
              <a:cs typeface="Arial" charset="0"/>
            </a:endParaRPr>
          </a:p>
          <a:p>
            <a:pPr marL="457200" indent="-457200" eaLnBrk="1" hangingPunct="1"/>
            <a:r>
              <a:rPr lang="en-CA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DB Plan </a:t>
            </a:r>
            <a:r>
              <a:rPr lang="en-CA" sz="2800" dirty="0" smtClean="0">
                <a:latin typeface="Arial" charset="0"/>
                <a:cs typeface="Arial" charset="0"/>
              </a:rPr>
              <a:t>– Line (5)/12 = $27,251.74/12</a:t>
            </a:r>
          </a:p>
          <a:p>
            <a:pPr marL="1023938" indent="-560388" eaLnBrk="1" hangingPunct="1"/>
            <a:r>
              <a:rPr lang="en-CA" sz="2800" b="1" u="sng" dirty="0" smtClean="0">
                <a:latin typeface="Arial" charset="0"/>
                <a:cs typeface="Arial" charset="0"/>
              </a:rPr>
              <a:t>$2,422.56</a:t>
            </a:r>
            <a:r>
              <a:rPr lang="en-CA" sz="2800" dirty="0" smtClean="0">
                <a:latin typeface="Arial" charset="0"/>
                <a:cs typeface="Arial" charset="0"/>
              </a:rPr>
              <a:t>/monthly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17410" name="Picture 2" descr="C:\Documents and Settings\amandah\Local Settings\Temporary Internet Files\Content.IE5\4VJXZNXD\MP9003418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628800"/>
            <a:ext cx="2134921" cy="1523355"/>
          </a:xfrm>
          <a:prstGeom prst="rect">
            <a:avLst/>
          </a:prstGeom>
          <a:noFill/>
        </p:spPr>
      </p:pic>
      <p:pic>
        <p:nvPicPr>
          <p:cNvPr id="17411" name="Picture 3" descr="C:\Documents and Settings\amandah\Local Settings\Temporary Internet Files\Content.IE5\O2O803JY\MP90038266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149080"/>
            <a:ext cx="2664296" cy="1903069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7642747" cy="489654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CA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Questions?</a:t>
            </a:r>
            <a:endParaRPr lang="en-US" sz="40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8434" name="Picture 2" descr="C:\Documents and Settings\amandah\Local Settings\Temporary Internet Files\Content.IE5\4VJXZNXD\MP90039008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92896"/>
            <a:ext cx="2448272" cy="3431155"/>
          </a:xfrm>
          <a:prstGeom prst="rect">
            <a:avLst/>
          </a:prstGeom>
          <a:noFill/>
        </p:spPr>
      </p:pic>
      <p:pic>
        <p:nvPicPr>
          <p:cNvPr id="18437" name="Picture 5" descr="C:\Documents and Settings\amandah\Local Settings\Temporary Internet Files\Content.IE5\TAWHXY5Z\MC900441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140968"/>
            <a:ext cx="1390329" cy="1642853"/>
          </a:xfrm>
          <a:prstGeom prst="rect">
            <a:avLst/>
          </a:prstGeom>
          <a:noFill/>
        </p:spPr>
      </p:pic>
      <p:pic>
        <p:nvPicPr>
          <p:cNvPr id="18438" name="Picture 6" descr="C:\Documents and Settings\amandah\Local Settings\Temporary Internet Files\Content.IE5\TAWHXY5Z\MC90044193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284984"/>
            <a:ext cx="1558454" cy="150342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340768"/>
            <a:ext cx="7642746" cy="4629820"/>
          </a:xfrm>
        </p:spPr>
        <p:txBody>
          <a:bodyPr/>
          <a:lstStyle/>
          <a:p>
            <a:pPr marL="0" lvl="1" indent="0" eaLnBrk="1" hangingPunct="1">
              <a:buNone/>
              <a:defRPr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Essentially, you run the risk of retiring “at the wrong time”</a:t>
            </a:r>
          </a:p>
          <a:p>
            <a:pPr marL="457200" lvl="1" indent="0" eaLnBrk="1" hangingPunct="1">
              <a:buNone/>
              <a:defRPr/>
            </a:pPr>
            <a:r>
              <a:rPr lang="en-CA" sz="2400" u="sng" dirty="0" smtClean="0">
                <a:latin typeface="Arial" pitchFamily="34" charset="0"/>
                <a:cs typeface="Arial" pitchFamily="34" charset="0"/>
              </a:rPr>
              <a:t>Example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914400" lvl="1" indent="-457200" eaLnBrk="1" hangingPunct="1">
              <a:defRPr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1989 - $50,000 from a </a:t>
            </a:r>
            <a:r>
              <a:rPr lang="en-C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 Plan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could buy a $506/month life annuity for a single woman</a:t>
            </a:r>
          </a:p>
          <a:p>
            <a:pPr marL="914400" lvl="1" indent="-457200" eaLnBrk="1" hangingPunct="1">
              <a:defRPr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1998 – The same $50,000 would only buy $344/month – a drop of </a:t>
            </a:r>
            <a:r>
              <a:rPr lang="en-CA" sz="2400" smtClean="0">
                <a:latin typeface="Arial" pitchFamily="34" charset="0"/>
                <a:cs typeface="Arial" pitchFamily="34" charset="0"/>
              </a:rPr>
              <a:t>34%!</a:t>
            </a:r>
            <a:endParaRPr lang="en-CA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amandah\Local Settings\Temporary Internet Files\Content.IE5\TAWHXY5Z\MP90031655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1584176" cy="86409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484784"/>
            <a:ext cx="7642746" cy="4485804"/>
          </a:xfrm>
        </p:spPr>
        <p:txBody>
          <a:bodyPr/>
          <a:lstStyle/>
          <a:p>
            <a:pPr marL="457200" lvl="1" indent="-457200" eaLnBrk="1" hangingPunct="1">
              <a:buClrTx/>
              <a:buSzPct val="70000"/>
              <a:buFont typeface="Wingdings" pitchFamily="2" charset="2"/>
              <a:buChar char="p"/>
            </a:pPr>
            <a:r>
              <a:rPr lang="en-CA" sz="2800" dirty="0" smtClean="0">
                <a:latin typeface="Arial" charset="0"/>
                <a:cs typeface="Arial" charset="0"/>
              </a:rPr>
              <a:t>What is worse, the employer is under no obligation to maintain any set level. It is what it is!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marL="457200" indent="-457200" eaLnBrk="1" hangingPunct="1"/>
            <a:r>
              <a:rPr lang="en-CA" sz="2800" dirty="0" smtClean="0">
                <a:latin typeface="Arial" charset="0"/>
                <a:cs typeface="Arial" charset="0"/>
              </a:rPr>
              <a:t>Basically, the employer makes their obligatory contribution once – and once only. Then it is up to you to fend for yourself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146" name="Picture 2" descr="C:\Documents and Settings\amandah\Local Settings\Temporary Internet Files\Content.IE5\TAWHXY5Z\MC9002169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81128"/>
            <a:ext cx="1993974" cy="206589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35138"/>
            <a:ext cx="7642746" cy="423545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Additional Benefits</a:t>
            </a:r>
          </a:p>
          <a:p>
            <a:pPr marL="457200" indent="-457200" eaLnBrk="1" hangingPunct="1">
              <a:defRPr/>
            </a:pPr>
            <a:r>
              <a:rPr lang="en-C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DB Plan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Benefits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may include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914400" lvl="1" indent="-457200" eaLnBrk="1" hangingPunct="1"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Enhanced early retirement</a:t>
            </a:r>
          </a:p>
          <a:p>
            <a:pPr marL="914400" lvl="1" indent="-457200" eaLnBrk="1" hangingPunct="1">
              <a:defRPr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Survivor benefits beyond those required by legislation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CA" dirty="0" smtClean="0"/>
              <a:t> </a:t>
            </a:r>
            <a:endParaRPr lang="en-US" dirty="0"/>
          </a:p>
        </p:txBody>
      </p:sp>
      <p:pic>
        <p:nvPicPr>
          <p:cNvPr id="7170" name="Picture 2" descr="C:\Documents and Settings\amandah\Local Settings\Temporary Internet Files\Content.IE5\4VJXZNXD\MC9000566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1" y="1628800"/>
            <a:ext cx="1883815" cy="187220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ilored">
  <a:themeElements>
    <a:clrScheme name="Tailored">
      <a:dk1>
        <a:sysClr val="windowText" lastClr="000000"/>
      </a:dk1>
      <a:lt1>
        <a:sysClr val="window" lastClr="FFFFFF"/>
      </a:lt1>
      <a:dk2>
        <a:srgbClr val="123452"/>
      </a:dk2>
      <a:lt2>
        <a:srgbClr val="E0EDF8"/>
      </a:lt2>
      <a:accent1>
        <a:srgbClr val="2254A6"/>
      </a:accent1>
      <a:accent2>
        <a:srgbClr val="9B6261"/>
      </a:accent2>
      <a:accent3>
        <a:srgbClr val="939070"/>
      </a:accent3>
      <a:accent4>
        <a:srgbClr val="60254D"/>
      </a:accent4>
      <a:accent5>
        <a:srgbClr val="9FC6E9"/>
      </a:accent5>
      <a:accent6>
        <a:srgbClr val="8BA7B3"/>
      </a:accent6>
      <a:hlink>
        <a:srgbClr val="3286D2"/>
      </a:hlink>
      <a:folHlink>
        <a:srgbClr val="D99BBA"/>
      </a:folHlink>
    </a:clrScheme>
    <a:fontScheme name="Tailored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Console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ailored">
      <a:fillStyleLst>
        <a:gradFill rotWithShape="1">
          <a:gsLst>
            <a:gs pos="0">
              <a:schemeClr val="phClr">
                <a:tint val="90000"/>
                <a:satMod val="125000"/>
              </a:schemeClr>
            </a:gs>
            <a:gs pos="100000">
              <a:schemeClr val="phClr">
                <a:shade val="80000"/>
                <a:sat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atMod val="150000"/>
              </a:schemeClr>
            </a:gs>
            <a:gs pos="35000">
              <a:schemeClr val="phClr">
                <a:tint val="65000"/>
                <a:satMod val="175000"/>
              </a:schemeClr>
            </a:gs>
            <a:gs pos="100000">
              <a:schemeClr val="phClr">
                <a:tint val="55000"/>
                <a:satMod val="200000"/>
              </a:schemeClr>
            </a:gs>
            <a:gs pos="100000">
              <a:schemeClr val="phClr">
                <a:tint val="50000"/>
                <a:satMod val="225000"/>
              </a:schemeClr>
            </a:gs>
          </a:gsLst>
          <a:path path="circle">
            <a:fillToRect l="10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8000"/>
                <a:satMod val="115000"/>
              </a:schemeClr>
              <a:schemeClr val="phClr">
                <a:tint val="84000"/>
                <a:satMod val="135000"/>
              </a:schemeClr>
            </a:duotone>
          </a:blip>
          <a:tile tx="0" ty="0" sx="100000" sy="100000" flip="none" algn="tl"/>
        </a:blipFill>
      </a:fillStyleLst>
      <a:lnStyleLst>
        <a:ln w="63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</a:lnStyleLst>
      <a:effectStyleLst>
        <a:effectStyle>
          <a:effectLst>
            <a:softEdge rad="25400"/>
          </a:effectLst>
        </a:effectStyle>
        <a:effectStyle>
          <a:effectLst>
            <a:innerShdw blurRad="76200" dist="12700" dir="13500000">
              <a:srgbClr val="FFFFFF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3600000"/>
            </a:lightRig>
          </a:scene3d>
          <a:sp3d>
            <a:bevelT w="12700" h="25400" prst="softRound"/>
          </a:sp3d>
        </a:effectStyle>
        <a:effectStyle>
          <a:effectLst>
            <a:outerShdw blurRad="38100" dist="25400" dir="5400000" sx="102000" sy="102000" rotWithShape="0">
              <a:srgbClr val="80808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woPt" dir="l">
              <a:rot lat="0" lon="0" rev="4200000"/>
            </a:lightRig>
          </a:scene3d>
          <a:sp3d prstMaterial="softmetal">
            <a:bevelT w="127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80000"/>
                <a:shade val="99000"/>
                <a:satMod val="1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shade val="82000"/>
                <a:satMod val="115000"/>
              </a:schemeClr>
              <a:schemeClr val="phClr">
                <a:tint val="90000"/>
                <a:satMod val="13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Tailored</Template>
  <TotalTime>2040</TotalTime>
  <Words>1217</Words>
  <Application>Microsoft Office PowerPoint</Application>
  <PresentationFormat>On-screen Show (4:3)</PresentationFormat>
  <Paragraphs>279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Tailored</vt:lpstr>
      <vt:lpstr>The Benefits of Defined Benefit Pension Plans</vt:lpstr>
      <vt:lpstr>Defined Benefits Pension Plans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</vt:vector>
  </TitlesOfParts>
  <Company>Canadian Union of Public Employees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Benefits of Defined Benefit Pension Plans</dc:title>
  <dc:creator>Wally Skomoroh</dc:creator>
  <cp:lastModifiedBy>Wally Skomoroh</cp:lastModifiedBy>
  <cp:revision>105</cp:revision>
  <dcterms:created xsi:type="dcterms:W3CDTF">2012-11-07T17:04:58Z</dcterms:created>
  <dcterms:modified xsi:type="dcterms:W3CDTF">2013-02-05T20:16:17Z</dcterms:modified>
</cp:coreProperties>
</file>